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</p:sldMasterIdLst>
  <p:sldIdLst>
    <p:sldId id="275" r:id="rId2"/>
    <p:sldId id="316" r:id="rId3"/>
    <p:sldId id="317" r:id="rId4"/>
    <p:sldId id="311" r:id="rId5"/>
    <p:sldId id="312" r:id="rId6"/>
    <p:sldId id="313" r:id="rId7"/>
    <p:sldId id="314" r:id="rId8"/>
    <p:sldId id="315" r:id="rId9"/>
    <p:sldId id="320" r:id="rId10"/>
    <p:sldId id="31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보통 스타일 3">
    <a:wholeTbl>
      <a:tcTxStyle>
        <a:fontRef idx="minor">
          <a:schemeClr val="tx1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9972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356" y="52"/>
      </p:cViewPr>
      <p:guideLst>
        <p:guide orient="horz" pos="2159"/>
        <p:guide pos="3839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9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7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8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b="1" i="1">
              <a:latin typeface="Arial (Headings)"/>
              <a:cs typeface="Arial"/>
            </a:endParaRPr>
          </a:p>
        </p:txBody>
      </p:sp>
      <p:sp>
        <p:nvSpPr>
          <p:cNvPr id="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</p:spPr>
      </p:pic>
      <p:sp>
        <p:nvSpPr>
          <p:cNvPr id="10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>
          <a:xfrm>
            <a:off x="3049348" y="4070306"/>
            <a:ext cx="6088566" cy="54001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0" cap="none" spc="0" normalizeH="0" baseline="0" dirty="0">
                <a:solidFill>
                  <a:srgbClr val="000000"/>
                </a:solidFill>
                <a:effectLst/>
                <a:latin typeface="맑은 고딕"/>
              </a:rPr>
              <a:t>현대건설 영상 안전관리 </a:t>
            </a:r>
            <a:r>
              <a:rPr kumimoji="0" lang="en-US" altLang="ko-KR" sz="2800" b="1" i="0" u="none" strike="noStrike" kern="0" cap="none" spc="0" normalizeH="0" baseline="0" dirty="0">
                <a:solidFill>
                  <a:srgbClr val="000000"/>
                </a:solidFill>
                <a:effectLst/>
                <a:latin typeface="맑은 고딕"/>
              </a:rPr>
              <a:t>AI </a:t>
            </a:r>
            <a:r>
              <a:rPr kumimoji="0" lang="ko-KR" altLang="en-US" sz="2800" b="1" i="0" u="none" strike="noStrike" kern="0" cap="none" spc="0" normalizeH="0" baseline="0" dirty="0">
                <a:solidFill>
                  <a:srgbClr val="000000"/>
                </a:solidFill>
                <a:effectLst/>
                <a:latin typeface="맑은 고딕"/>
              </a:rPr>
              <a:t>개발</a:t>
            </a:r>
          </a:p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2800" b="1" i="0" u="none" strike="noStrike" kern="0" cap="none" spc="0" normalizeH="0" baseline="0" dirty="0">
              <a:solidFill>
                <a:srgbClr val="000000"/>
              </a:solidFill>
              <a:effectLst/>
              <a:latin typeface="맑은 고딕"/>
            </a:endParaRPr>
          </a:p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2022-09-14</a:t>
            </a:r>
          </a:p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2800" b="1" i="0" u="none" strike="noStrike" kern="0" cap="none" spc="0" normalizeH="0" baseline="0" dirty="0">
              <a:solidFill>
                <a:srgbClr val="000000"/>
              </a:solidFill>
              <a:effectLst/>
              <a:latin typeface="맑은 고딕"/>
            </a:endParaRPr>
          </a:p>
        </p:txBody>
      </p:sp>
      <p:sp>
        <p:nvSpPr>
          <p:cNvPr id="24" name="Slide Number Placeholder 16"/>
          <p:cNvSpPr>
            <a:spLocks noGrp="1"/>
          </p:cNvSpPr>
          <p:nvPr/>
        </p:nvSpPr>
        <p:spPr>
          <a:xfrm>
            <a:off x="0" y="6595615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SEP </a:t>
            </a:r>
            <a:r>
              <a:rPr lang="en-US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14</a:t>
            </a:r>
            <a:r>
              <a:rPr lang="en-US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,</a:t>
            </a:r>
            <a:r>
              <a:rPr kumimoji="0" lang="en-US" sz="1400" b="1" i="1" u="none" strike="noStrike" kern="1200" cap="none" spc="0" normalizeH="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 2022</a:t>
            </a:r>
            <a:endParaRPr kumimoji="0" lang="en-US" sz="1400" b="1" i="1" u="none" strike="noStrike" kern="1200" cap="none" spc="0" normalizeH="0" baseline="0" dirty="0">
              <a:solidFill>
                <a:srgbClr val="FFFFFF"/>
              </a:solidFill>
              <a:latin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135702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sz="1400" b="1" i="1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u="none" strike="noStrike" kern="0" cap="none" spc="0" normalizeH="0" baseline="0">
                <a:solidFill>
                  <a:srgbClr val="000000"/>
                </a:solidFill>
                <a:latin typeface="Arial (Headings)"/>
                <a:ea typeface="휴먼명조"/>
              </a:rPr>
              <a:t>웹 기능</a:t>
            </a:r>
            <a:endParaRPr kumimoji="0" lang="ko-KR" altLang="en-US" sz="3200" b="1" u="none" strike="noStrike" kern="0" cap="none" spc="0" normalizeH="0" baseline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20" name="TextBox 11"/>
          <p:cNvSpPr txBox="1"/>
          <p:nvPr/>
        </p:nvSpPr>
        <p:spPr>
          <a:xfrm>
            <a:off x="520651" y="918785"/>
            <a:ext cx="6098958" cy="4985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 (Headings)"/>
                <a:ea typeface="휴먼명조"/>
              </a:rPr>
              <a:t>현장 </a:t>
            </a:r>
            <a:r>
              <a:rPr xmlns:mc="http://schemas.openxmlformats.org/markup-compatibility/2006" xmlns:hp="http://schemas.haansoft.com/office/presentation/8.0" kumimoji="0" lang="en-US" altLang="ko-KR" sz="18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 (Headings)"/>
                <a:ea typeface="휴먼명조"/>
              </a:rPr>
              <a:t>CCTV</a:t>
            </a: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 (Headings)"/>
                <a:ea typeface="휴먼명조"/>
              </a:rPr>
              <a:t> 추가</a:t>
            </a:r>
            <a:endPara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pic>
        <p:nvPicPr>
          <p:cNvPr id="22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216027" y="1800225"/>
            <a:ext cx="1188148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4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3200" b="1" kern="0" spc="0" mc:Ignorable="hp" hp:hslEmbossed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목차</a:t>
            </a:r>
            <a:endParaRPr lang="ko-KR" altLang="en-US" sz="3200" b="1" kern="0" spc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b="1" i="1">
              <a:latin typeface="Arial (Headings)"/>
              <a:cs typeface="Arial"/>
            </a:endParaRPr>
          </a:p>
        </p:txBody>
      </p:sp>
      <p:sp>
        <p:nvSpPr>
          <p:cNvPr id="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xmlns:mc="http://schemas.openxmlformats.org/markup-compatibility/2006" xmlns:hp="http://schemas.haansoft.com/office/presentation/8.0" lang="en-US" sz="1400" b="1" i="1" mc:Ignorable="hp" hp:hslEmbossed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</p:spPr>
      </p:pic>
      <p:sp>
        <p:nvSpPr>
          <p:cNvPr id="10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xmlns:mc="http://schemas.openxmlformats.org/markup-compatibility/2006" xmlns:hp="http://schemas.haansoft.com/office/presentation/8.0" lang="en-US" sz="1800" b="1" i="1" mc:Ignorable="hp" hp:hslEmbossed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68171" y="3063240"/>
            <a:ext cx="122663" cy="111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>
          <a:xfrm>
            <a:off x="1765387" y="2883217"/>
            <a:ext cx="6088566" cy="548223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ko-KR" altLang="en-US" sz="2800" b="1" kern="0">
                <a:solidFill>
                  <a:srgbClr val="000000"/>
                </a:solidFill>
                <a:latin typeface="맑은 고딕"/>
              </a:rPr>
              <a:t>웹 페이지</a:t>
            </a:r>
            <a:endParaRPr lang="ko-KR" altLang="en-US" sz="2800" b="1" kern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68171" y="3655451"/>
            <a:ext cx="122663" cy="111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>
          <a:xfrm>
            <a:off x="1764220" y="3475429"/>
            <a:ext cx="6792851" cy="548223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ko-KR" altLang="en-US" sz="2800" b="1" kern="0">
                <a:solidFill>
                  <a:srgbClr val="000000"/>
                </a:solidFill>
                <a:latin typeface="맑은 고딕"/>
              </a:rPr>
              <a:t>웹 페이지</a:t>
            </a:r>
            <a:endParaRPr lang="ko-KR" altLang="en-US" sz="2800" b="1" kern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15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sp>
        <p:nvSpPr>
          <p:cNvPr id="20" name="Rectangle 10"/>
          <p:cNvSpPr/>
          <p:nvPr/>
        </p:nvSpPr>
        <p:spPr>
          <a:xfrm>
            <a:off x="1368171" y="2523172"/>
            <a:ext cx="122663" cy="111378"/>
          </a:xfrm>
          <a:prstGeom prst="rect">
            <a:avLst/>
          </a:prstGeom>
          <a:solidFill>
            <a:srgbClr val="4472c4">
              <a:alpha val="100000"/>
            </a:srgbClr>
          </a:solidFill>
          <a:ln w="12700" cap="flat" cmpd="sng" algn="ctr">
            <a:solidFill>
              <a:srgbClr val="31538f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>
          <a:xfrm>
            <a:off x="1764220" y="2333091"/>
            <a:ext cx="6088566" cy="548223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시인성 개선 반영사항</a:t>
            </a: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25" name="TextBox 8"/>
          <p:cNvSpPr txBox="1">
            <a:spLocks noChangeArrowheads="1"/>
          </p:cNvSpPr>
          <p:nvPr/>
        </p:nvSpPr>
        <p:spPr>
          <a:xfrm>
            <a:off x="1764220" y="1800225"/>
            <a:ext cx="6088566" cy="548223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일정</a:t>
            </a: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1368171" y="1980247"/>
            <a:ext cx="122663" cy="111378"/>
          </a:xfrm>
          <a:prstGeom prst="rect">
            <a:avLst/>
          </a:prstGeom>
          <a:solidFill>
            <a:srgbClr val="4472c4">
              <a:alpha val="100000"/>
            </a:srgbClr>
          </a:solidFill>
          <a:ln w="12700" cap="flat" cmpd="sng" algn="ctr">
            <a:solidFill>
              <a:srgbClr val="31538f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44519" y="5044522"/>
            <a:ext cx="768626" cy="1497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7" name="Rectangle 12"/>
          <p:cNvSpPr/>
          <p:nvPr/>
        </p:nvSpPr>
        <p:spPr>
          <a:xfrm>
            <a:off x="1368171" y="4295718"/>
            <a:ext cx="122663" cy="111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>
          <a:xfrm>
            <a:off x="1764220" y="4132985"/>
            <a:ext cx="6792851" cy="548223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ko-KR" altLang="en-US" sz="2800" b="1" kern="0">
                <a:solidFill>
                  <a:srgbClr val="000000"/>
                </a:solidFill>
                <a:latin typeface="맑은 고딕"/>
              </a:rPr>
              <a:t>시인성 반영사항</a:t>
            </a:r>
            <a:endParaRPr lang="ko-KR" altLang="en-US" sz="2800" b="1" kern="0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1017368" y="3892932"/>
            <a:ext cx="3826422" cy="1313792"/>
          </a:xfrm>
          <a:prstGeom prst="ellipse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106520" y="3414180"/>
            <a:ext cx="2418557" cy="1497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060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sz="1400" b="1" i="1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3200" b="1" u="none" strike="noStrike" kern="0" cap="none" spc="0" normalizeH="0" baseline="0" mc:Ignorable="hp" hp:hslEmbossed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일정계획표</a:t>
            </a:r>
            <a:endParaRPr xmlns:mc="http://schemas.openxmlformats.org/markup-compatibility/2006" xmlns:hp="http://schemas.haansoft.com/office/presentation/8.0" kumimoji="0" lang="ko-KR" altLang="en-US" sz="3200" b="1" u="none" strike="noStrike" kern="0" cap="none" spc="0" normalizeH="0" baseline="0" mc:Ignorable="hp" hp:hslEmbossed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/>
        </p:nvSpPr>
        <p:spPr>
          <a:xfrm>
            <a:off x="755814" y="1314179"/>
            <a:ext cx="9858398" cy="5005937"/>
          </a:xfrm>
          <a:prstGeom prst="rect">
            <a:avLst/>
          </a:prstGeom>
          <a:ln/>
        </p:spPr>
        <p:txBody>
          <a:bodyPr vert="horz" lIns="93600" tIns="45720" rIns="93600" bIns="45720" anchor="ctr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kern="0">
                <a:solidFill>
                  <a:srgbClr val="000000"/>
                </a:solidFill>
                <a:latin typeface="Arial (Headings)"/>
                <a:ea typeface="휴먼명조"/>
              </a:rPr>
              <a:t>9/9~9/16</a:t>
            </a:r>
            <a:r>
              <a:rPr lang="ko-KR" altLang="en-US" sz="2000" b="1" kern="0">
                <a:solidFill>
                  <a:srgbClr val="000000"/>
                </a:solidFill>
                <a:latin typeface="Arial (Headings)"/>
                <a:ea typeface="휴먼명조"/>
              </a:rPr>
              <a:t> </a:t>
            </a:r>
            <a:endParaRPr lang="ko-KR" altLang="en-US" sz="2000" b="1" kern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2000" b="1" kern="0">
                <a:solidFill>
                  <a:srgbClr val="000000"/>
                </a:solidFill>
                <a:latin typeface="Arial (Headings)"/>
                <a:ea typeface="휴먼명조"/>
              </a:rPr>
              <a:t>모델 최적화 </a:t>
            </a:r>
            <a:r>
              <a:rPr lang="en-US" altLang="ko-KR" sz="2000" b="1" kern="0">
                <a:solidFill>
                  <a:srgbClr val="000000"/>
                </a:solidFill>
                <a:latin typeface="Arial (Headings)"/>
                <a:ea typeface="휴먼명조"/>
              </a:rPr>
              <a:t>-&gt;</a:t>
            </a:r>
            <a:r>
              <a:rPr lang="ko-KR" altLang="en-US" sz="2000" b="1" kern="0">
                <a:solidFill>
                  <a:srgbClr val="000000"/>
                </a:solidFill>
                <a:latin typeface="Arial (Headings)"/>
                <a:ea typeface="휴먼명조"/>
              </a:rPr>
              <a:t> </a:t>
            </a:r>
            <a:r>
              <a:rPr lang="en-US" altLang="ko-KR" sz="2000" b="1" kern="0">
                <a:solidFill>
                  <a:srgbClr val="000000"/>
                </a:solidFill>
                <a:latin typeface="Arial (Headings)"/>
                <a:ea typeface="휴먼명조"/>
              </a:rPr>
              <a:t>16</a:t>
            </a:r>
            <a:r>
              <a:rPr lang="ko-KR" altLang="en-US" sz="2000" b="1" kern="0">
                <a:solidFill>
                  <a:srgbClr val="000000"/>
                </a:solidFill>
                <a:latin typeface="Arial (Headings)"/>
                <a:ea typeface="휴먼명조"/>
              </a:rPr>
              <a:t>일 오탐 정보 리스트업</a:t>
            </a:r>
            <a:endParaRPr lang="ko-KR" altLang="en-US" sz="2000" b="1" kern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2000" b="1" kern="0">
                <a:solidFill>
                  <a:srgbClr val="000000"/>
                </a:solidFill>
                <a:latin typeface="Arial (Headings)"/>
                <a:ea typeface="휴먼명조"/>
              </a:rPr>
              <a:t>웹 기능</a:t>
            </a:r>
            <a:r>
              <a:rPr lang="en-US" altLang="ko-KR" sz="2000" b="1" kern="0">
                <a:solidFill>
                  <a:srgbClr val="000000"/>
                </a:solidFill>
                <a:latin typeface="Arial (Headings)"/>
                <a:ea typeface="휴먼명조"/>
              </a:rPr>
              <a:t>(</a:t>
            </a:r>
            <a:r>
              <a:rPr lang="ko-KR" altLang="en-US" sz="2000" b="1" kern="0">
                <a:solidFill>
                  <a:srgbClr val="000000"/>
                </a:solidFill>
                <a:latin typeface="Arial (Headings)"/>
                <a:ea typeface="휴먼명조"/>
              </a:rPr>
              <a:t>구역 및</a:t>
            </a:r>
            <a:r>
              <a:rPr lang="en-US" altLang="ko-KR" sz="2000" b="1" kern="0">
                <a:solidFill>
                  <a:srgbClr val="000000"/>
                </a:solidFill>
                <a:latin typeface="Arial (Headings)"/>
                <a:ea typeface="휴먼명조"/>
              </a:rPr>
              <a:t> </a:t>
            </a:r>
            <a:r>
              <a:rPr lang="ko-KR" altLang="en-US" sz="2000" b="1" kern="0">
                <a:solidFill>
                  <a:srgbClr val="000000"/>
                </a:solidFill>
                <a:latin typeface="Arial (Headings)"/>
                <a:ea typeface="휴먼명조"/>
              </a:rPr>
              <a:t>시시티비 리스트 추가</a:t>
            </a:r>
            <a:r>
              <a:rPr lang="en-US" altLang="ko-KR" sz="2000" b="1" kern="0">
                <a:solidFill>
                  <a:srgbClr val="000000"/>
                </a:solidFill>
                <a:latin typeface="Arial (Headings)"/>
                <a:ea typeface="휴먼명조"/>
              </a:rPr>
              <a:t>,</a:t>
            </a:r>
            <a:r>
              <a:rPr lang="ko-KR" altLang="en-US" sz="2000" b="1" kern="0">
                <a:solidFill>
                  <a:srgbClr val="000000"/>
                </a:solidFill>
                <a:latin typeface="Arial (Headings)"/>
                <a:ea typeface="휴먼명조"/>
              </a:rPr>
              <a:t> </a:t>
            </a:r>
            <a:r>
              <a:rPr lang="en-US" altLang="ko-KR" sz="2000" b="1" kern="0">
                <a:solidFill>
                  <a:srgbClr val="000000"/>
                </a:solidFill>
                <a:latin typeface="Arial (Headings)"/>
                <a:ea typeface="휴먼명조"/>
              </a:rPr>
              <a:t>DB</a:t>
            </a:r>
            <a:r>
              <a:rPr lang="ko-KR" altLang="en-US" sz="2000" b="1" kern="0">
                <a:solidFill>
                  <a:srgbClr val="000000"/>
                </a:solidFill>
                <a:latin typeface="Arial (Headings)"/>
                <a:ea typeface="휴먼명조"/>
              </a:rPr>
              <a:t>연동</a:t>
            </a:r>
            <a:r>
              <a:rPr lang="en-US" altLang="ko-KR" sz="2000" b="1" kern="0">
                <a:solidFill>
                  <a:srgbClr val="000000"/>
                </a:solidFill>
                <a:latin typeface="Arial (Headings)"/>
                <a:ea typeface="휴먼명조"/>
              </a:rPr>
              <a:t>)</a:t>
            </a:r>
            <a:endParaRPr lang="en-US" altLang="ko-KR" sz="2000" b="1" kern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kern="0">
                <a:solidFill>
                  <a:srgbClr val="000000"/>
                </a:solidFill>
                <a:latin typeface="Arial (Headings)"/>
                <a:ea typeface="휴먼명조"/>
              </a:rPr>
              <a:t>9/16:</a:t>
            </a:r>
            <a:r>
              <a:rPr lang="ko-KR" altLang="en-US" sz="2000" b="1" kern="0">
                <a:solidFill>
                  <a:srgbClr val="000000"/>
                </a:solidFill>
                <a:latin typeface="Arial (Headings)"/>
                <a:ea typeface="휴먼명조"/>
              </a:rPr>
              <a:t> 리허설</a:t>
            </a:r>
            <a:endParaRPr lang="ko-KR" altLang="en-US" sz="2000" b="1" kern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kern="0">
                <a:solidFill>
                  <a:srgbClr val="000000"/>
                </a:solidFill>
                <a:latin typeface="Arial (Headings)"/>
                <a:ea typeface="휴먼명조"/>
              </a:rPr>
              <a:t>9/19~9/22:</a:t>
            </a:r>
            <a:r>
              <a:rPr lang="ko-KR" altLang="en-US" sz="2000" b="1" kern="0">
                <a:solidFill>
                  <a:srgbClr val="000000"/>
                </a:solidFill>
                <a:latin typeface="Arial (Headings)"/>
                <a:ea typeface="휴먼명조"/>
              </a:rPr>
              <a:t> 서비스 보완 및 배포</a:t>
            </a:r>
            <a:endParaRPr lang="ko-KR" altLang="en-US" sz="2000" b="1" kern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kern="0">
                <a:solidFill>
                  <a:srgbClr val="000000"/>
                </a:solidFill>
                <a:latin typeface="Arial (Headings)"/>
                <a:ea typeface="휴먼명조"/>
              </a:rPr>
              <a:t>9/23:</a:t>
            </a:r>
            <a:r>
              <a:rPr lang="ko-KR" altLang="en-US" sz="2000" b="1" kern="0">
                <a:solidFill>
                  <a:srgbClr val="000000"/>
                </a:solidFill>
                <a:latin typeface="Arial (Headings)"/>
                <a:ea typeface="휴먼명조"/>
              </a:rPr>
              <a:t> 최종 시연</a:t>
            </a:r>
            <a:r>
              <a:rPr lang="en-US" altLang="ko-KR" sz="2000" b="1" kern="0">
                <a:solidFill>
                  <a:srgbClr val="000000"/>
                </a:solidFill>
                <a:latin typeface="Arial (Headings)"/>
                <a:ea typeface="휴먼명조"/>
              </a:rPr>
              <a:t>(</a:t>
            </a:r>
            <a:r>
              <a:rPr lang="ko-KR" altLang="en-US" sz="2000" b="1" kern="0">
                <a:solidFill>
                  <a:srgbClr val="000000"/>
                </a:solidFill>
                <a:latin typeface="Arial (Headings)"/>
                <a:ea typeface="휴먼명조"/>
              </a:rPr>
              <a:t>데드라인</a:t>
            </a:r>
            <a:r>
              <a:rPr lang="en-US" altLang="ko-KR" sz="2000" b="1" kern="0">
                <a:solidFill>
                  <a:srgbClr val="000000"/>
                </a:solidFill>
                <a:latin typeface="Arial (Headings)"/>
                <a:ea typeface="휴먼명조"/>
              </a:rPr>
              <a:t>)</a:t>
            </a:r>
            <a:endParaRPr lang="en-US" altLang="ko-KR" sz="2000" b="1" kern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kern="0">
                <a:solidFill>
                  <a:srgbClr val="000000"/>
                </a:solidFill>
                <a:latin typeface="Arial (Headings)"/>
                <a:ea typeface="휴먼명조"/>
              </a:rPr>
              <a:t>10/13:</a:t>
            </a:r>
            <a:r>
              <a:rPr lang="ko-KR" altLang="en-US" sz="2000" b="1" kern="0">
                <a:solidFill>
                  <a:srgbClr val="000000"/>
                </a:solidFill>
                <a:latin typeface="Arial (Headings)"/>
                <a:ea typeface="휴먼명조"/>
              </a:rPr>
              <a:t> 정리 및 보고서 작성</a:t>
            </a:r>
            <a:endParaRPr lang="ko-KR" altLang="en-US" sz="2000" b="1" kern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kern="0">
                <a:solidFill>
                  <a:srgbClr val="000000"/>
                </a:solidFill>
                <a:latin typeface="Arial (Headings)"/>
                <a:ea typeface="휴먼명조"/>
              </a:rPr>
              <a:t>10/14:</a:t>
            </a:r>
            <a:r>
              <a:rPr lang="ko-KR" altLang="en-US" sz="2000" b="1" kern="0">
                <a:solidFill>
                  <a:srgbClr val="000000"/>
                </a:solidFill>
                <a:latin typeface="Arial (Headings)"/>
                <a:ea typeface="휴먼명조"/>
              </a:rPr>
              <a:t> 프로젝트 마감</a:t>
            </a:r>
            <a:endParaRPr lang="ko-KR" altLang="en-US" sz="2000" b="1" kern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ko-KR" altLang="en-US" sz="2000" b="1" kern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49996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F76AD1C8-3F17-E54C-0AA2-07F1B5C344D5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u="none" strike="noStrike" kern="0" cap="none" spc="0" normalizeH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시인성 개선 반영사항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06FEBF6-F970-6AF4-BFCD-889F5FC74509}"/>
              </a:ext>
            </a:extLst>
          </p:cNvPr>
          <p:cNvSpPr>
            <a:spLocks noGrp="1" noChangeArrowheads="1"/>
          </p:cNvSpPr>
          <p:nvPr/>
        </p:nvSpPr>
        <p:spPr>
          <a:xfrm>
            <a:off x="755814" y="1314179"/>
            <a:ext cx="9858398" cy="5005937"/>
          </a:xfrm>
          <a:prstGeom prst="rect">
            <a:avLst/>
          </a:prstGeom>
          <a:ln/>
        </p:spPr>
        <p:txBody>
          <a:bodyPr vert="horz" lIns="93600" tIns="45720" rIns="93600" bIns="45720" anchor="ctr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8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월 </a:t>
            </a: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26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일차 시인성 개선 피드백 </a:t>
            </a:r>
            <a:endParaRPr lang="en-US" altLang="ko-KR" sz="2000" b="1" kern="0" dirty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altLang="ko-KR" sz="2000" b="1" kern="0" dirty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1.</a:t>
            </a: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 일반 작업자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가 중장비 반경내로 들어오면 경고</a:t>
            </a:r>
            <a:endParaRPr lang="en-US" altLang="ko-KR" sz="2000" b="1" kern="0" dirty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(</a:t>
            </a: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기존</a:t>
            </a: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) 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반경의 정의가 </a:t>
            </a:r>
            <a:r>
              <a:rPr lang="en-US" altLang="ko-KR" sz="2000" b="1" kern="0" dirty="0" err="1">
                <a:solidFill>
                  <a:srgbClr val="000000"/>
                </a:solidFill>
                <a:latin typeface="Arial (Headings)"/>
                <a:ea typeface="휴먼명조"/>
              </a:rPr>
              <a:t>bbox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에서 왼쪽으로 </a:t>
            </a: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w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부터 오른쪽으로 </a:t>
            </a: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w</a:t>
            </a: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(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변경</a:t>
            </a: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) 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기존 기준에서 </a:t>
            </a:r>
            <a:r>
              <a:rPr lang="en-US" altLang="ko-KR" sz="2000" b="1" kern="0" dirty="0" err="1">
                <a:solidFill>
                  <a:srgbClr val="000000"/>
                </a:solidFill>
                <a:latin typeface="Arial (Headings)"/>
                <a:ea typeface="휴먼명조"/>
              </a:rPr>
              <a:t>bbox</a:t>
            </a: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 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기준 위아래로도 추가</a:t>
            </a:r>
            <a:endParaRPr lang="en-US" altLang="ko-KR" sz="2000" b="1" kern="0" dirty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en-US" altLang="ko-KR" sz="2000" b="1" i="0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2.</a:t>
            </a: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(</a:t>
            </a: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기존</a:t>
            </a: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) 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중장비 </a:t>
            </a:r>
            <a:r>
              <a:rPr lang="ko-KR" altLang="en-US" sz="2000" b="1" kern="0" dirty="0" err="1">
                <a:solidFill>
                  <a:srgbClr val="000000"/>
                </a:solidFill>
                <a:latin typeface="Arial (Headings)"/>
                <a:ea typeface="휴먼명조"/>
              </a:rPr>
              <a:t>트래킹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 </a:t>
            </a:r>
            <a:r>
              <a:rPr lang="en-US" altLang="ko-KR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id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로 </a:t>
            </a:r>
            <a:r>
              <a:rPr lang="en-US" altLang="ko-KR" sz="2000" b="1" kern="0" dirty="0" err="1">
                <a:solidFill>
                  <a:srgbClr val="000000"/>
                </a:solidFill>
                <a:latin typeface="Arial (Headings)"/>
                <a:ea typeface="휴먼명조"/>
              </a:rPr>
              <a:t>bbox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색상 구분</a:t>
            </a:r>
            <a:endParaRPr lang="en-US" altLang="ko-KR" sz="2000" b="1" kern="0" dirty="0">
              <a:solidFill>
                <a:srgbClr val="000000"/>
              </a:solidFill>
              <a:latin typeface="Arial (Headings)"/>
              <a:ea typeface="휴먼명조"/>
            </a:endParaRPr>
          </a:p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(</a:t>
            </a:r>
            <a:r>
              <a:rPr kumimoji="0" lang="ko-KR" altLang="en-US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변경</a:t>
            </a:r>
            <a:r>
              <a:rPr kumimoji="0" lang="en-US" altLang="ko-KR" sz="2000" b="1" i="0" u="none" strike="noStrike" kern="0" cap="none" spc="0" normalizeH="0" baseline="0" dirty="0">
                <a:solidFill>
                  <a:srgbClr val="000000"/>
                </a:solidFill>
                <a:latin typeface="Arial (Headings)"/>
                <a:ea typeface="휴먼명조"/>
              </a:rPr>
              <a:t>) </a:t>
            </a:r>
            <a:r>
              <a:rPr lang="ko-KR" altLang="en-US" sz="2000" b="1" kern="0" dirty="0" err="1">
                <a:solidFill>
                  <a:srgbClr val="000000"/>
                </a:solidFill>
                <a:latin typeface="Arial (Headings)"/>
                <a:ea typeface="휴먼명조"/>
              </a:rPr>
              <a:t>트래킹</a:t>
            </a:r>
            <a:r>
              <a:rPr lang="ko-KR" altLang="en-US" sz="20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 모델 제거 및 노란색으로 통일</a:t>
            </a:r>
            <a:endParaRPr kumimoji="0" lang="en-US" altLang="ko-KR" sz="2000" b="1" i="0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D91E343-807E-3C86-2A6D-BBCC7E6491DA}"/>
              </a:ext>
            </a:extLst>
          </p:cNvPr>
          <p:cNvSpPr/>
          <p:nvPr/>
        </p:nvSpPr>
        <p:spPr>
          <a:xfrm>
            <a:off x="651374" y="5024761"/>
            <a:ext cx="5153931" cy="90552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42D9C-23CB-41E6-2AEE-BF9DF716268D}"/>
              </a:ext>
            </a:extLst>
          </p:cNvPr>
          <p:cNvSpPr txBox="1"/>
          <p:nvPr/>
        </p:nvSpPr>
        <p:spPr>
          <a:xfrm>
            <a:off x="6096000" y="5024761"/>
            <a:ext cx="5221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rgbClr val="FF0000"/>
                </a:solidFill>
              </a:rPr>
              <a:t>트래킹을</a:t>
            </a:r>
            <a:r>
              <a:rPr lang="ko-KR" altLang="en-US" dirty="0">
                <a:solidFill>
                  <a:srgbClr val="FF0000"/>
                </a:solidFill>
              </a:rPr>
              <a:t> 사용함으로 인해 얻을 수 있는 이점이 없고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모델 속도 개선을 위해 중장비 감지 후 노란색 </a:t>
            </a:r>
            <a:r>
              <a:rPr lang="en-US" altLang="ko-KR" dirty="0" err="1">
                <a:solidFill>
                  <a:srgbClr val="FF0000"/>
                </a:solidFill>
              </a:rPr>
              <a:t>bbox</a:t>
            </a:r>
            <a:r>
              <a:rPr lang="ko-KR" altLang="en-US" dirty="0">
                <a:solidFill>
                  <a:srgbClr val="FF0000"/>
                </a:solidFill>
              </a:rPr>
              <a:t>로 표시하는 것을 제안</a:t>
            </a:r>
          </a:p>
        </p:txBody>
      </p:sp>
    </p:spTree>
    <p:extLst>
      <p:ext uri="{BB962C8B-B14F-4D97-AF65-F5344CB8AC3E}">
        <p14:creationId xmlns:p14="http://schemas.microsoft.com/office/powerpoint/2010/main" val="23419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F76AD1C8-3F17-E54C-0AA2-07F1B5C344D5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u="none" strike="noStrike" kern="0" cap="none" spc="0" normalizeH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모델 추론 성능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25895-E65E-CD58-6B33-92B60F4C820E}"/>
              </a:ext>
            </a:extLst>
          </p:cNvPr>
          <p:cNvSpPr txBox="1"/>
          <p:nvPr/>
        </p:nvSpPr>
        <p:spPr>
          <a:xfrm>
            <a:off x="683580" y="2008067"/>
            <a:ext cx="10999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모델이 확실히 잡는 것</a:t>
            </a:r>
            <a:r>
              <a:rPr lang="en-US" altLang="ko-KR" dirty="0"/>
              <a:t>:</a:t>
            </a:r>
          </a:p>
          <a:p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중장비 </a:t>
            </a:r>
            <a:r>
              <a:rPr lang="en-US" altLang="ko-KR" dirty="0"/>
              <a:t>7</a:t>
            </a:r>
            <a:r>
              <a:rPr lang="ko-KR" altLang="en-US" dirty="0"/>
              <a:t>종 </a:t>
            </a:r>
            <a:r>
              <a:rPr lang="en-US" altLang="ko-KR" dirty="0"/>
              <a:t>"Excavator", "Dodger", "Forklift", "Dump Truck", "Mixer Truck", "Cargo Truck", "Scissor Lift“</a:t>
            </a:r>
          </a:p>
          <a:p>
            <a:pPr marL="342900" indent="-342900">
              <a:buAutoNum type="arabicPeriod"/>
            </a:pPr>
            <a:r>
              <a:rPr lang="ko-KR" altLang="en-US" dirty="0"/>
              <a:t>위 </a:t>
            </a:r>
            <a:r>
              <a:rPr lang="en-US" altLang="ko-KR" dirty="0"/>
              <a:t>7</a:t>
            </a:r>
            <a:r>
              <a:rPr lang="ko-KR" altLang="en-US" dirty="0"/>
              <a:t>종의 경우 </a:t>
            </a:r>
            <a:r>
              <a:rPr lang="ko-KR" altLang="en-US" dirty="0" err="1"/>
              <a:t>멀리에</a:t>
            </a:r>
            <a:r>
              <a:rPr lang="ko-KR" altLang="en-US" dirty="0"/>
              <a:t> 위치하더라도 </a:t>
            </a:r>
            <a:r>
              <a:rPr lang="en-US" altLang="ko-KR" dirty="0"/>
              <a:t>30% </a:t>
            </a:r>
            <a:r>
              <a:rPr lang="ko-KR" altLang="en-US" dirty="0"/>
              <a:t>이상 가려지지 않는다면 확실히 보인다면 잘 잡음</a:t>
            </a:r>
            <a:r>
              <a:rPr lang="en-US" altLang="ko-KR" dirty="0"/>
              <a:t>.  </a:t>
            </a:r>
          </a:p>
          <a:p>
            <a:pPr marL="342900" indent="-342900">
              <a:buAutoNum type="arabicPeriod"/>
            </a:pP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AFC7F0-9C61-FCC9-93E3-A510CEE8FBAA}"/>
              </a:ext>
            </a:extLst>
          </p:cNvPr>
          <p:cNvSpPr txBox="1"/>
          <p:nvPr/>
        </p:nvSpPr>
        <p:spPr>
          <a:xfrm>
            <a:off x="683580" y="1219575"/>
            <a:ext cx="6098958" cy="456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18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중장비 인식 모델</a:t>
            </a:r>
            <a:endParaRPr lang="en-US" altLang="ko-KR" sz="1800" b="1" kern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17FAAA-B715-7714-3F3D-467EC41FED88}"/>
              </a:ext>
            </a:extLst>
          </p:cNvPr>
          <p:cNvSpPr txBox="1"/>
          <p:nvPr/>
        </p:nvSpPr>
        <p:spPr>
          <a:xfrm>
            <a:off x="683580" y="3560475"/>
            <a:ext cx="109994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모델이 잘 못 잡는 것</a:t>
            </a:r>
            <a:r>
              <a:rPr lang="en-US" altLang="ko-KR" dirty="0"/>
              <a:t>:</a:t>
            </a:r>
          </a:p>
          <a:p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중장비 </a:t>
            </a:r>
            <a:r>
              <a:rPr lang="en-US" altLang="ko-KR" dirty="0"/>
              <a:t>1</a:t>
            </a:r>
            <a:r>
              <a:rPr lang="ko-KR" altLang="en-US" dirty="0"/>
              <a:t>종 </a:t>
            </a:r>
            <a:r>
              <a:rPr lang="en-US" altLang="ko-KR" dirty="0"/>
              <a:t>"Crane”</a:t>
            </a:r>
          </a:p>
          <a:p>
            <a:pPr marL="342900" indent="-342900">
              <a:buAutoNum type="arabicPeriod"/>
            </a:pPr>
            <a:r>
              <a:rPr lang="ko-KR" altLang="en-US" dirty="0"/>
              <a:t>크레인의 경우 대부분 장거리에 위치하거나 </a:t>
            </a:r>
            <a:r>
              <a:rPr lang="ko-KR" altLang="en-US" dirty="0" err="1"/>
              <a:t>짤린</a:t>
            </a:r>
            <a:r>
              <a:rPr lang="ko-KR" altLang="en-US" dirty="0"/>
              <a:t> 형태가 많기도 하고</a:t>
            </a:r>
            <a:r>
              <a:rPr lang="en-US" altLang="ko-KR" dirty="0"/>
              <a:t>, </a:t>
            </a:r>
            <a:r>
              <a:rPr lang="ko-KR" altLang="en-US" dirty="0"/>
              <a:t>또 크레인 색상이나 형태가 다른 중장비에 비해 너무 다양해 잡기 어려운 것으로 보임</a:t>
            </a:r>
            <a:r>
              <a:rPr lang="en-US" altLang="ko-KR" dirty="0"/>
              <a:t>.</a:t>
            </a:r>
          </a:p>
          <a:p>
            <a:pPr marL="342900" indent="-342900">
              <a:buAutoNum type="arabicPeriod"/>
            </a:pPr>
            <a:r>
              <a:rPr lang="ko-KR" altLang="en-US" dirty="0"/>
              <a:t>모든 중장비에 대해서도 객체가 카메라로 </a:t>
            </a:r>
            <a:r>
              <a:rPr lang="ko-KR" altLang="en-US" dirty="0" err="1"/>
              <a:t>부터</a:t>
            </a:r>
            <a:r>
              <a:rPr lang="ko-KR" altLang="en-US" dirty="0"/>
              <a:t> 너무 멀리 위치하면 잡지 못함</a:t>
            </a:r>
            <a:r>
              <a:rPr lang="en-US" altLang="ko-KR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ED59DF-3901-9CDC-846C-6B0409376F16}"/>
              </a:ext>
            </a:extLst>
          </p:cNvPr>
          <p:cNvSpPr txBox="1"/>
          <p:nvPr/>
        </p:nvSpPr>
        <p:spPr>
          <a:xfrm>
            <a:off x="683580" y="5638425"/>
            <a:ext cx="1099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객체가 차지하는 픽셀 </a:t>
            </a:r>
            <a:r>
              <a:rPr lang="en-US" altLang="ko-KR" dirty="0"/>
              <a:t>(</a:t>
            </a:r>
            <a:r>
              <a:rPr lang="ko-KR" altLang="en-US" dirty="0"/>
              <a:t>가로</a:t>
            </a:r>
            <a:r>
              <a:rPr lang="en-US" altLang="ko-KR" dirty="0"/>
              <a:t>)x(</a:t>
            </a:r>
            <a:r>
              <a:rPr lang="ko-KR" altLang="en-US" dirty="0"/>
              <a:t>세로</a:t>
            </a:r>
            <a:r>
              <a:rPr lang="en-US" altLang="ko-KR" dirty="0"/>
              <a:t>)</a:t>
            </a:r>
            <a:r>
              <a:rPr lang="ko-KR" altLang="en-US" dirty="0"/>
              <a:t> 값이 특정 값 이하로 떨어지면 객체의 특징을 잘 추출 해낼 수 없어 감지가 잘 되지 않음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9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F76AD1C8-3F17-E54C-0AA2-07F1B5C344D5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u="none" strike="noStrike" kern="0" cap="none" spc="0" normalizeH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모델 추론 성능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AFC7F0-9C61-FCC9-93E3-A510CEE8FBAA}"/>
              </a:ext>
            </a:extLst>
          </p:cNvPr>
          <p:cNvSpPr txBox="1"/>
          <p:nvPr/>
        </p:nvSpPr>
        <p:spPr>
          <a:xfrm>
            <a:off x="683580" y="1219575"/>
            <a:ext cx="6098958" cy="456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18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중장비 인식 모델</a:t>
            </a:r>
            <a:endParaRPr lang="en-US" altLang="ko-KR" sz="1800" b="1" kern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ED59DF-3901-9CDC-846C-6B0409376F16}"/>
              </a:ext>
            </a:extLst>
          </p:cNvPr>
          <p:cNvSpPr txBox="1"/>
          <p:nvPr/>
        </p:nvSpPr>
        <p:spPr>
          <a:xfrm>
            <a:off x="596283" y="1903562"/>
            <a:ext cx="1099943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Trade-off </a:t>
            </a:r>
            <a:r>
              <a:rPr lang="ko-KR" altLang="en-US" dirty="0"/>
              <a:t>관점에서</a:t>
            </a:r>
            <a:r>
              <a:rPr lang="en-US" altLang="ko-KR" dirty="0"/>
              <a:t>:</a:t>
            </a:r>
          </a:p>
          <a:p>
            <a:endParaRPr lang="en-US" altLang="ko-KR" dirty="0"/>
          </a:p>
          <a:p>
            <a:r>
              <a:rPr lang="ko-KR" altLang="en-US" sz="1600" dirty="0"/>
              <a:t>카메라 각도에 관하여 </a:t>
            </a:r>
            <a:r>
              <a:rPr lang="en-US" altLang="ko-KR" sz="1600" dirty="0"/>
              <a:t>: </a:t>
            </a:r>
            <a:r>
              <a:rPr lang="ko-KR" altLang="en-US" sz="1600" dirty="0"/>
              <a:t>예를 들어 </a:t>
            </a:r>
            <a:r>
              <a:rPr lang="ko-KR" altLang="en-US" sz="1600" dirty="0">
                <a:solidFill>
                  <a:srgbClr val="FF0000"/>
                </a:solidFill>
              </a:rPr>
              <a:t>중장비의 일부분만 화면에 나와 있다던가</a:t>
            </a:r>
            <a:r>
              <a:rPr lang="en-US" altLang="ko-KR" sz="1600" dirty="0"/>
              <a:t>, </a:t>
            </a:r>
            <a:r>
              <a:rPr lang="ko-KR" altLang="en-US" sz="1600" dirty="0"/>
              <a:t>일반적인 각도에서 중장비의 전체를 보여주는 것이 아닌 </a:t>
            </a:r>
            <a:r>
              <a:rPr lang="ko-KR" altLang="en-US" sz="1600" dirty="0">
                <a:solidFill>
                  <a:srgbClr val="FF0000"/>
                </a:solidFill>
              </a:rPr>
              <a:t>차량 후면부와 같은 단면만 보여 </a:t>
            </a:r>
            <a:r>
              <a:rPr lang="ko-KR" altLang="en-US" sz="1600" dirty="0" err="1">
                <a:solidFill>
                  <a:srgbClr val="FF0000"/>
                </a:solidFill>
              </a:rPr>
              <a:t>준다던가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ko-KR" altLang="en-US" sz="1600" dirty="0"/>
              <a:t>했을 때</a:t>
            </a:r>
            <a:r>
              <a:rPr lang="en-US" altLang="ko-KR" sz="1600" dirty="0"/>
              <a:t>  threshold</a:t>
            </a:r>
            <a:r>
              <a:rPr lang="ko-KR" altLang="en-US" sz="1600" dirty="0"/>
              <a:t>을 낮추면 현 모델로는 특정 프레임에서는 잡고 특정 프레임에서는 잡지 못하는 상황이 발생하고</a:t>
            </a:r>
            <a:r>
              <a:rPr lang="en-US" altLang="ko-KR" sz="1600" dirty="0"/>
              <a:t>, </a:t>
            </a:r>
          </a:p>
          <a:p>
            <a:r>
              <a:rPr lang="ko-KR" altLang="en-US" sz="1600" dirty="0"/>
              <a:t>그래서 몇몇 프레임에서는 잡지 못하더라도 위험 감지 알고리즘에서 프레임 평균을 사용하여 위 문제를 보완하고 있음</a:t>
            </a:r>
            <a:r>
              <a:rPr lang="en-US" altLang="ko-KR" sz="1600" dirty="0"/>
              <a:t>.</a:t>
            </a:r>
          </a:p>
          <a:p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31586A7-F0C5-2080-2448-50C3435E6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196" y="948045"/>
            <a:ext cx="2597224" cy="135958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DF89600-6777-937D-1346-08CA02C36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688" y="3829424"/>
            <a:ext cx="4403325" cy="25797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DB5E6B-7AC5-BD20-5865-55D90FAE1097}"/>
              </a:ext>
            </a:extLst>
          </p:cNvPr>
          <p:cNvSpPr txBox="1"/>
          <p:nvPr/>
        </p:nvSpPr>
        <p:spPr>
          <a:xfrm>
            <a:off x="508986" y="3727888"/>
            <a:ext cx="659610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이를 위해서 굴삭기 팔 부분만 따로 학습을 </a:t>
            </a:r>
            <a:r>
              <a:rPr lang="ko-KR" altLang="en-US" sz="1400" dirty="0" err="1"/>
              <a:t>시킨다던가</a:t>
            </a:r>
            <a:r>
              <a:rPr lang="ko-KR" altLang="en-US" sz="1400" dirty="0"/>
              <a:t> 차 후면 부 모습을 별도로 </a:t>
            </a:r>
            <a:r>
              <a:rPr lang="ko-KR" altLang="en-US" sz="1400" dirty="0" err="1"/>
              <a:t>라벨링</a:t>
            </a:r>
            <a:r>
              <a:rPr lang="ko-KR" altLang="en-US" sz="1400" dirty="0"/>
              <a:t> 해서 학습에 사용하게 된다면</a:t>
            </a:r>
            <a:r>
              <a:rPr lang="en-US" altLang="ko-KR" sz="1400" dirty="0"/>
              <a:t>, </a:t>
            </a:r>
          </a:p>
          <a:p>
            <a:endParaRPr lang="en-US" altLang="ko-KR" sz="1400" dirty="0"/>
          </a:p>
          <a:p>
            <a:r>
              <a:rPr lang="en-US" altLang="ko-KR" sz="1400" dirty="0"/>
              <a:t>(case1)</a:t>
            </a:r>
            <a:r>
              <a:rPr lang="ko-KR" altLang="en-US" sz="1400" dirty="0"/>
              <a:t>기존 클래스와 동일한 클래스에서 학습시키면 모델에 혼란이 올 것이고</a:t>
            </a:r>
            <a:r>
              <a:rPr lang="en-US" altLang="ko-KR" sz="1400" dirty="0"/>
              <a:t>(</a:t>
            </a:r>
            <a:r>
              <a:rPr lang="ko-KR" altLang="en-US" sz="1400" dirty="0"/>
              <a:t>시각적인 특성 정보가 다르기 때문</a:t>
            </a:r>
            <a:r>
              <a:rPr lang="en-US" altLang="ko-KR" sz="1400" dirty="0"/>
              <a:t>) </a:t>
            </a:r>
            <a:r>
              <a:rPr lang="ko-KR" altLang="en-US" sz="1400" dirty="0"/>
              <a:t>결국 일반적인 상황에서 당연히 감지해야 하는 것들을 못하게 될 것임</a:t>
            </a:r>
            <a:r>
              <a:rPr lang="en-US" altLang="ko-KR" sz="1400" dirty="0"/>
              <a:t>.</a:t>
            </a:r>
          </a:p>
          <a:p>
            <a:r>
              <a:rPr lang="en-US" altLang="ko-KR" sz="1400" dirty="0"/>
              <a:t>(case2)</a:t>
            </a:r>
            <a:r>
              <a:rPr lang="ko-KR" altLang="en-US" sz="1400" dirty="0"/>
              <a:t>별도의 클래스를 만들어 학습한다면</a:t>
            </a:r>
            <a:r>
              <a:rPr lang="en-US" altLang="ko-KR" sz="1400" dirty="0"/>
              <a:t>, (ex, </a:t>
            </a:r>
            <a:r>
              <a:rPr lang="ko-KR" altLang="en-US" sz="1400" dirty="0"/>
              <a:t>굴삭기 전면부</a:t>
            </a:r>
            <a:r>
              <a:rPr lang="en-US" altLang="ko-KR" sz="1400" dirty="0"/>
              <a:t>, </a:t>
            </a:r>
            <a:r>
              <a:rPr lang="ko-KR" altLang="en-US" sz="1400" dirty="0"/>
              <a:t>굴삭기 </a:t>
            </a:r>
            <a:r>
              <a:rPr lang="ko-KR" altLang="en-US" sz="1400" dirty="0" err="1"/>
              <a:t>후면부</a:t>
            </a:r>
            <a:r>
              <a:rPr lang="en-US" altLang="ko-KR" sz="1400" dirty="0"/>
              <a:t>, </a:t>
            </a:r>
            <a:r>
              <a:rPr lang="ko-KR" altLang="en-US" sz="1400" dirty="0"/>
              <a:t>굴삭기 측면 부</a:t>
            </a:r>
            <a:r>
              <a:rPr lang="en-US" altLang="ko-KR" sz="1400" dirty="0"/>
              <a:t>…) </a:t>
            </a:r>
            <a:r>
              <a:rPr lang="ko-KR" altLang="en-US" sz="1400" dirty="0"/>
              <a:t>이런 식으로 하게 되면 학습 데이터 수집 문제</a:t>
            </a:r>
            <a:r>
              <a:rPr lang="en-US" altLang="ko-KR" sz="1400" dirty="0"/>
              <a:t>, </a:t>
            </a:r>
            <a:r>
              <a:rPr lang="ko-KR" altLang="en-US" sz="1400" dirty="0"/>
              <a:t>시간 문제</a:t>
            </a:r>
            <a:r>
              <a:rPr lang="en-US" altLang="ko-KR" sz="1400" dirty="0"/>
              <a:t> </a:t>
            </a:r>
            <a:r>
              <a:rPr lang="ko-KR" altLang="en-US" sz="1400" dirty="0"/>
              <a:t>등</a:t>
            </a:r>
            <a:r>
              <a:rPr lang="en-US" altLang="ko-KR" sz="1400" dirty="0"/>
              <a:t> </a:t>
            </a:r>
            <a:r>
              <a:rPr lang="ko-KR" altLang="en-US" sz="1400" dirty="0"/>
              <a:t>여러 현실적 문제 때문에 현실적으로 불가능할 것임</a:t>
            </a:r>
            <a:r>
              <a:rPr lang="en-US" altLang="ko-KR" sz="1400" dirty="0"/>
              <a:t>.</a:t>
            </a:r>
          </a:p>
          <a:p>
            <a:endParaRPr lang="en-US" altLang="ko-KR" sz="1400" dirty="0"/>
          </a:p>
          <a:p>
            <a:r>
              <a:rPr lang="ko-KR" altLang="en-US" sz="1400" dirty="0"/>
              <a:t>보통 이러한 문제를 해결하기 위해선 </a:t>
            </a:r>
            <a:r>
              <a:rPr lang="en-US" altLang="ko-KR" sz="1400" dirty="0">
                <a:highlight>
                  <a:srgbClr val="FFFF00"/>
                </a:highlight>
              </a:rPr>
              <a:t>3D </a:t>
            </a:r>
            <a:r>
              <a:rPr lang="ko-KR" altLang="en-US" sz="1400" dirty="0">
                <a:highlight>
                  <a:srgbClr val="FFFF00"/>
                </a:highlight>
              </a:rPr>
              <a:t>기반의 </a:t>
            </a:r>
            <a:r>
              <a:rPr lang="en-US" altLang="ko-KR" sz="1400" dirty="0">
                <a:highlight>
                  <a:srgbClr val="FFFF00"/>
                </a:highlight>
              </a:rPr>
              <a:t>detection</a:t>
            </a:r>
            <a:r>
              <a:rPr lang="ko-KR" altLang="en-US" sz="1400" dirty="0"/>
              <a:t>이 솔루션이 될 수 있음</a:t>
            </a:r>
            <a:r>
              <a:rPr lang="en-US" altLang="ko-K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963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F76AD1C8-3F17-E54C-0AA2-07F1B5C344D5}"/>
              </a:ext>
            </a:extLst>
          </p:cNvPr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u="none" strike="noStrike" kern="0" cap="none" spc="0" normalizeH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모델 추론 성능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AFC7F0-9C61-FCC9-93E3-A510CEE8FBAA}"/>
              </a:ext>
            </a:extLst>
          </p:cNvPr>
          <p:cNvSpPr txBox="1"/>
          <p:nvPr/>
        </p:nvSpPr>
        <p:spPr>
          <a:xfrm>
            <a:off x="683580" y="1219575"/>
            <a:ext cx="6098958" cy="456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b="1" kern="0" dirty="0">
                <a:solidFill>
                  <a:srgbClr val="000000"/>
                </a:solidFill>
                <a:latin typeface="Arial (Headings)"/>
                <a:ea typeface="휴먼명조"/>
              </a:rPr>
              <a:t>작업자</a:t>
            </a:r>
            <a:r>
              <a:rPr lang="ko-KR" altLang="en-US" sz="1800" b="1" kern="0" dirty="0">
                <a:solidFill>
                  <a:srgbClr val="000000"/>
                </a:solidFill>
                <a:latin typeface="Arial (Headings)"/>
                <a:ea typeface="휴먼명조"/>
              </a:rPr>
              <a:t> 인식 모델</a:t>
            </a:r>
            <a:endParaRPr lang="en-US" altLang="ko-KR" sz="1800" b="1" kern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79B18FF-26CE-4A18-CF4C-C947FE3DA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070" y="4199603"/>
            <a:ext cx="4833937" cy="1962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06DE9A-3D5D-4BFA-1734-3FC84264CEB4}"/>
              </a:ext>
            </a:extLst>
          </p:cNvPr>
          <p:cNvSpPr txBox="1"/>
          <p:nvPr/>
        </p:nvSpPr>
        <p:spPr>
          <a:xfrm>
            <a:off x="824353" y="1927563"/>
            <a:ext cx="10999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카메라와 가까울 수록</a:t>
            </a:r>
            <a:r>
              <a:rPr lang="en-US" altLang="ko-KR" dirty="0"/>
              <a:t>, </a:t>
            </a:r>
            <a:r>
              <a:rPr lang="ko-KR" altLang="en-US" dirty="0"/>
              <a:t>또 몸전체가 다 나올 수록 잘 잡히나</a:t>
            </a:r>
            <a:r>
              <a:rPr lang="en-US" altLang="ko-KR" dirty="0"/>
              <a:t>, </a:t>
            </a:r>
            <a:r>
              <a:rPr lang="ko-KR" altLang="en-US" dirty="0"/>
              <a:t>중장비 모델과 마찬가지로 멀리 있을 수록</a:t>
            </a:r>
            <a:r>
              <a:rPr lang="en-US" altLang="ko-KR" dirty="0"/>
              <a:t>, </a:t>
            </a:r>
            <a:r>
              <a:rPr lang="ko-KR" altLang="en-US" dirty="0"/>
              <a:t>또 </a:t>
            </a:r>
            <a:endParaRPr lang="en-US" altLang="ko-KR" dirty="0"/>
          </a:p>
          <a:p>
            <a:r>
              <a:rPr lang="ko-KR" altLang="en-US" dirty="0"/>
              <a:t>몸을 웅크리거나 숙여 몸일부가 안보일 수록 모델이 특정 프레임에서는 감지를 하고 특정 프레임에서는 잘 감지를 못하게 됨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31BC0EC-C148-EF7F-D2EA-7E4FED952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42" y="3513341"/>
            <a:ext cx="5461977" cy="28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u="none" strike="noStrike" kern="0" cap="none" spc="0" normalizeH="0" baseline="0">
                <a:solidFill>
                  <a:srgbClr val="000000"/>
                </a:solidFill>
                <a:latin typeface="Arial (Headings)"/>
                <a:ea typeface="휴먼명조"/>
              </a:rPr>
              <a:t>웹 기능</a:t>
            </a:r>
            <a:endParaRPr kumimoji="0" lang="ko-KR" altLang="en-US" sz="3200" b="1" u="none" strike="noStrike" kern="0" cap="none" spc="0" normalizeH="0" baseline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20" name="TextBox 11"/>
          <p:cNvSpPr txBox="1"/>
          <p:nvPr/>
        </p:nvSpPr>
        <p:spPr>
          <a:xfrm>
            <a:off x="520652" y="881186"/>
            <a:ext cx="6098958" cy="493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 (Headings)"/>
                <a:ea typeface="휴먼명조"/>
              </a:rPr>
              <a:t>메인 페이지 실시간 감지</a:t>
            </a:r>
            <a:endPara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pic>
        <p:nvPicPr>
          <p:cNvPr id="22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26459" y="1372154"/>
            <a:ext cx="10841068" cy="508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6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sz="1400" b="1" i="1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u="none" strike="noStrike" kern="0" cap="none" spc="0" normalizeH="0" baseline="0">
                <a:solidFill>
                  <a:srgbClr val="000000"/>
                </a:solidFill>
                <a:latin typeface="Arial (Headings)"/>
                <a:ea typeface="휴먼명조"/>
              </a:rPr>
              <a:t>웹 기능</a:t>
            </a:r>
            <a:endParaRPr kumimoji="0" lang="ko-KR" altLang="en-US" sz="3200" b="1" u="none" strike="noStrike" kern="0" cap="none" spc="0" normalizeH="0" baseline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20" name="TextBox 11"/>
          <p:cNvSpPr txBox="1"/>
          <p:nvPr/>
        </p:nvSpPr>
        <p:spPr>
          <a:xfrm>
            <a:off x="533185" y="893719"/>
            <a:ext cx="6098958" cy="495026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<a:solidFill>
                  <a:srgbClr val="000000"/>
                </a:solidFill>
                <a:latin typeface="Arial (Headings)"/>
                <a:ea typeface="휴먼명조"/>
              </a:rPr>
              <a:t>건설 현장 리스트 추가 </a:t>
            </a:r>
            <a:endPara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pic>
        <p:nvPicPr>
          <p:cNvPr id="21" name="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216027" y="1800225"/>
            <a:ext cx="1188148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9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408</ep:Words>
  <ep:PresentationFormat>와이드스크린</ep:PresentationFormat>
  <ep:Paragraphs>112</ep:Paragraphs>
  <ep:Slides>10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2022-06-22T06:21:29.000</dcterms:created>
  <dc:creator>김용준</dc:creator>
  <cp:lastModifiedBy>kyjoo</cp:lastModifiedBy>
  <dcterms:modified xsi:type="dcterms:W3CDTF">2022-09-14T04:48:40.457</dcterms:modified>
  <cp:revision>628</cp:revision>
  <dc:title>PowerPoint Presentation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