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sldIdLst>
    <p:sldId id="318" r:id="rId2"/>
    <p:sldId id="319" r:id="rId3"/>
    <p:sldId id="277" r:id="rId4"/>
    <p:sldId id="324" r:id="rId5"/>
    <p:sldId id="325" r:id="rId6"/>
    <p:sldId id="326" r:id="rId7"/>
    <p:sldId id="329" r:id="rId8"/>
    <p:sldId id="32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보통 스타일 3">
    <a:wholeTbl>
      <a:tcTxStyle>
        <a:fontRef idx="minor">
          <a:schemeClr val="tx1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9972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356" y="52"/>
      </p:cViewPr>
      <p:guideLst>
        <p:guide orient="horz" pos="2156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presProps" Target="presProps.xml"  /><Relationship Id="rId11" Type="http://schemas.openxmlformats.org/officeDocument/2006/relationships/viewProps" Target="viewProps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hyperlink" Target="https://aquila.run.goorm.io/" TargetMode="External"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Relationship Id="rId3" Type="http://schemas.openxmlformats.org/officeDocument/2006/relationships/image" Target="../media/image1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>
          <a:xfrm>
            <a:off x="3049348" y="4070306"/>
            <a:ext cx="6088566" cy="54001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현대건설 영상 안전관리 </a:t>
            </a:r>
            <a:r>
              <a:rPr kumimoji="0" lang="en-US" altLang="ko-KR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AI </a:t>
            </a: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개발</a:t>
            </a: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effectLst/>
              <a:latin typeface="맑은 고딕"/>
            </a:endParaRPr>
          </a:p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effectLst/>
              <a:latin typeface="맑은 고딕"/>
            </a:endParaRPr>
          </a:p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2022-08-26</a:t>
            </a:r>
            <a:endParaRPr kumimoji="0" lang="en-US" altLang="ko-KR" sz="2800" b="1" i="0" u="none" strike="noStrike" kern="0" cap="none" spc="0" normalizeH="0" baseline="0">
              <a:solidFill>
                <a:srgbClr val="000000"/>
              </a:solidFill>
              <a:effectLst/>
              <a:latin typeface="맑은 고딕"/>
            </a:endParaRPr>
          </a:p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effectLst/>
              <a:latin typeface="맑은 고딕"/>
            </a:endParaRPr>
          </a:p>
        </p:txBody>
      </p:sp>
      <p:sp>
        <p:nvSpPr>
          <p:cNvPr id="24" name="Slide Number Placeholder 16"/>
          <p:cNvSpPr>
            <a:spLocks noGrp="1"/>
          </p:cNvSpPr>
          <p:nvPr/>
        </p:nvSpPr>
        <p:spPr>
          <a:xfrm>
            <a:off x="0" y="6595615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400" b="1" i="1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AUG</a:t>
            </a:r>
            <a:r>
              <a:rPr xmlns:mc="http://schemas.openxmlformats.org/markup-compatibility/2006" xmlns:hp="http://schemas.haansoft.com/office/presentation/8.0" kumimoji="0" lang="en-US" sz="1400" b="1" i="1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 </a:t>
            </a:r>
            <a:r>
              <a:rPr xmlns:mc="http://schemas.openxmlformats.org/markup-compatibility/2006" xmlns:hp="http://schemas.haansoft.com/office/presentation/8.0" lang="en-US" sz="1400" b="1" i="1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2</a:t>
            </a:r>
            <a:r>
              <a:rPr xmlns:mc="http://schemas.openxmlformats.org/markup-compatibility/2006" xmlns:hp="http://schemas.haansoft.com/office/presentation/8.0" lang="en-US" altLang="ko-KR" sz="1400" b="1" i="1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6</a:t>
            </a:r>
            <a:r>
              <a:rPr xmlns:mc="http://schemas.openxmlformats.org/markup-compatibility/2006" xmlns:hp="http://schemas.haansoft.com/office/presentation/8.0" lang="en-US" sz="1400" b="1" i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,</a:t>
            </a:r>
            <a:r>
              <a:rPr xmlns:mc="http://schemas.openxmlformats.org/markup-compatibility/2006" xmlns:hp="http://schemas.haansoft.com/office/presentation/8.0" kumimoji="0" lang="en-US" sz="1400" b="1" i="1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 2022</a:t>
            </a:r>
            <a:endParaRPr xmlns:mc="http://schemas.openxmlformats.org/markup-compatibility/2006" xmlns:hp="http://schemas.haansoft.com/office/presentation/8.0" kumimoji="0" lang="en-US" sz="1400" b="1" i="1" u="none" strike="noStrike" kern="1200" cap="none" spc="0" normalizeH="0" baseline="0" mc:Ignorable="hp" hp:hslEmbossed="0">
              <a:solidFill>
                <a:srgbClr val="ffffff"/>
              </a:solidFill>
              <a:latin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32395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kern="0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목차</a:t>
            </a:r>
            <a:endParaRPr lang="ko-KR" altLang="en-US" sz="3200" b="1" kern="0" spc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8171" y="3063240"/>
            <a:ext cx="122663" cy="11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>
          <a:xfrm>
            <a:off x="1765387" y="2883217"/>
            <a:ext cx="6088566" cy="548223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ko-KR" altLang="en-US" sz="2800" b="1" kern="0" dirty="0">
                <a:solidFill>
                  <a:srgbClr val="000000"/>
                </a:solidFill>
                <a:latin typeface="맑은 고딕"/>
              </a:rPr>
              <a:t>웹 페이지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68171" y="3655451"/>
            <a:ext cx="122663" cy="11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>
          <a:xfrm>
            <a:off x="1764220" y="3475429"/>
            <a:ext cx="6792851" cy="548223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ko-KR" altLang="en-US" sz="2800" b="1" kern="0" dirty="0">
                <a:solidFill>
                  <a:srgbClr val="000000"/>
                </a:solidFill>
                <a:latin typeface="맑은 고딕"/>
              </a:rPr>
              <a:t>웹 페이지</a:t>
            </a: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sp>
        <p:nvSpPr>
          <p:cNvPr id="20" name="Rectangle 10"/>
          <p:cNvSpPr/>
          <p:nvPr/>
        </p:nvSpPr>
        <p:spPr>
          <a:xfrm>
            <a:off x="1368171" y="2523172"/>
            <a:ext cx="122663" cy="111378"/>
          </a:xfrm>
          <a:prstGeom prst="rect">
            <a:avLst/>
          </a:prstGeom>
          <a:solidFill>
            <a:srgbClr val="4472C4">
              <a:alpha val="100000"/>
            </a:srgbClr>
          </a:solidFill>
          <a:ln w="12700" cap="flat" cmpd="sng" algn="ctr">
            <a:solidFill>
              <a:srgbClr val="31538F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>
          <a:xfrm>
            <a:off x="1764220" y="2333091"/>
            <a:ext cx="6088566" cy="548223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시스템 계획도</a:t>
            </a: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>
          <a:xfrm>
            <a:off x="1764220" y="1800225"/>
            <a:ext cx="6088566" cy="548223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프로젝트 목표</a:t>
            </a: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1368171" y="1980247"/>
            <a:ext cx="122663" cy="111378"/>
          </a:xfrm>
          <a:prstGeom prst="rect">
            <a:avLst/>
          </a:prstGeom>
          <a:solidFill>
            <a:srgbClr val="4472C4">
              <a:alpha val="100000"/>
            </a:srgbClr>
          </a:solidFill>
          <a:ln w="12700" cap="flat" cmpd="sng" algn="ctr">
            <a:solidFill>
              <a:srgbClr val="31538F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44519" y="5044522"/>
            <a:ext cx="768626" cy="1497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7" name="Rectangle 12"/>
          <p:cNvSpPr/>
          <p:nvPr/>
        </p:nvSpPr>
        <p:spPr>
          <a:xfrm>
            <a:off x="1368171" y="4295718"/>
            <a:ext cx="122663" cy="11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>
          <a:xfrm>
            <a:off x="1764220" y="4132985"/>
            <a:ext cx="6792851" cy="548223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ko-KR" altLang="en-US" sz="2800" b="1" kern="0">
                <a:solidFill>
                  <a:srgbClr val="000000"/>
                </a:solidFill>
                <a:latin typeface="맑은 고딕"/>
              </a:rPr>
              <a:t>시인성 반영사항</a:t>
            </a:r>
          </a:p>
        </p:txBody>
      </p:sp>
      <p:sp>
        <p:nvSpPr>
          <p:cNvPr id="29" name="타원 28"/>
          <p:cNvSpPr/>
          <p:nvPr/>
        </p:nvSpPr>
        <p:spPr>
          <a:xfrm>
            <a:off x="1017368" y="3892932"/>
            <a:ext cx="3826422" cy="1313792"/>
          </a:xfrm>
          <a:prstGeom prst="ellipse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8FD4424-D8CC-6053-C105-923DE33EB035}"/>
              </a:ext>
            </a:extLst>
          </p:cNvPr>
          <p:cNvSpPr/>
          <p:nvPr/>
        </p:nvSpPr>
        <p:spPr>
          <a:xfrm>
            <a:off x="1106520" y="3414180"/>
            <a:ext cx="2418557" cy="1497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3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kern="0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프로젝트 목표</a:t>
            </a:r>
            <a:endParaRPr lang="ko-KR" altLang="en-US" sz="3200" b="1" kern="0" spc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400" b="1" i="1" dirty="0">
              <a:solidFill>
                <a:schemeClr val="bg1"/>
              </a:solidFill>
              <a:latin typeface="Arial (Headings)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876190" y="1967405"/>
            <a:ext cx="3481551" cy="3916745"/>
          </a:xfrm>
          <a:prstGeom prst="rect">
            <a:avLst/>
          </a:prstGeom>
          <a:noFill/>
          <a:ln w="38100" cap="rnd">
            <a:solidFill>
              <a:schemeClr val="dk1"/>
            </a:solidFill>
          </a:ln>
          <a:effectLst>
            <a:softEdge rad="635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697156" y="366045"/>
            <a:ext cx="10797687" cy="4926565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Arial (Headings)"/>
              </a:rPr>
              <a:t>CCTV</a:t>
            </a:r>
            <a:r>
              <a:rPr lang="ko-KR" altLang="en-US" sz="2400" b="1" kern="0" dirty="0">
                <a:solidFill>
                  <a:srgbClr val="000000"/>
                </a:solidFill>
                <a:latin typeface="Arial (Headings)"/>
              </a:rPr>
              <a:t>기반 건설안전 관리 모델 학습 및 플랫폼 구축 </a:t>
            </a:r>
          </a:p>
          <a:p>
            <a:pPr marL="571500" indent="-571500" algn="l" latinLnBrk="1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현장의 노이즈 및 스케일 등의 상황을 고려한 실시간 위험 감지 모델 생성</a:t>
            </a:r>
          </a:p>
          <a:p>
            <a:pPr marL="0" indent="0" algn="l" latinLnBrk="1">
              <a:lnSpc>
                <a:spcPct val="15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	-&gt;</a:t>
            </a:r>
            <a:r>
              <a:rPr lang="ko-KR" altLang="en-US" sz="2000" b="1" kern="0" dirty="0">
                <a:solidFill>
                  <a:srgbClr val="FF0000"/>
                </a:solidFill>
                <a:latin typeface="Arial (Headings)"/>
              </a:rPr>
              <a:t> 현장 </a:t>
            </a: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CCTV </a:t>
            </a:r>
            <a:r>
              <a:rPr lang="ko-KR" altLang="en-US" sz="2000" b="1" kern="0" dirty="0">
                <a:solidFill>
                  <a:srgbClr val="FF0000"/>
                </a:solidFill>
                <a:latin typeface="Arial (Headings)"/>
              </a:rPr>
              <a:t>비디오 수집 및 </a:t>
            </a:r>
            <a:r>
              <a:rPr lang="en-US" altLang="ko-KR" sz="2000" b="1" kern="0" dirty="0" err="1">
                <a:solidFill>
                  <a:srgbClr val="FF0000"/>
                </a:solidFill>
                <a:latin typeface="Arial (Headings)"/>
              </a:rPr>
              <a:t>Finetunning</a:t>
            </a:r>
            <a:endParaRPr lang="en-US" altLang="ko-KR" sz="2000" b="1" kern="0" dirty="0">
              <a:solidFill>
                <a:srgbClr val="FF0000"/>
              </a:solidFill>
              <a:latin typeface="Arial (Headings)"/>
            </a:endParaRPr>
          </a:p>
          <a:p>
            <a:pPr marL="571500" indent="-571500" algn="l" latinLnBrk="1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현장 안전 위반사항 자동 검출 </a:t>
            </a:r>
            <a:endParaRPr lang="en-US" altLang="ko-KR" sz="2000" b="1" kern="0" dirty="0">
              <a:solidFill>
                <a:srgbClr val="000000"/>
              </a:solidFill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</a:rPr>
              <a:t>	</a:t>
            </a: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-&gt;</a:t>
            </a: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</a:rPr>
              <a:t> </a:t>
            </a:r>
            <a:r>
              <a:rPr lang="ko-KR" altLang="en-US" sz="2000" b="1" kern="0" dirty="0">
                <a:solidFill>
                  <a:srgbClr val="FF0000"/>
                </a:solidFill>
                <a:latin typeface="Arial (Headings)"/>
              </a:rPr>
              <a:t>신호수 위반 사항</a:t>
            </a: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,</a:t>
            </a:r>
            <a:r>
              <a:rPr lang="ko-KR" altLang="en-US" sz="2000" b="1" kern="0" dirty="0">
                <a:solidFill>
                  <a:srgbClr val="FF0000"/>
                </a:solidFill>
                <a:latin typeface="Arial (Headings)"/>
              </a:rPr>
              <a:t> 중장비 반경 거리 표식</a:t>
            </a: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 </a:t>
            </a:r>
            <a:r>
              <a:rPr lang="ko-KR" altLang="en-US" sz="2000" b="1" kern="0" dirty="0">
                <a:solidFill>
                  <a:srgbClr val="FF0000"/>
                </a:solidFill>
                <a:latin typeface="Arial (Headings)"/>
              </a:rPr>
              <a:t>및 경고</a:t>
            </a:r>
          </a:p>
          <a:p>
            <a:pPr marL="571500" indent="-571500" algn="l" latinLnBrk="1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정확도 및 </a:t>
            </a:r>
            <a:r>
              <a:rPr lang="ko-KR" altLang="en-US" sz="2000" b="1" kern="0" dirty="0" err="1">
                <a:solidFill>
                  <a:srgbClr val="000000"/>
                </a:solidFill>
                <a:latin typeface="Arial (Headings)"/>
              </a:rPr>
              <a:t>오판율</a:t>
            </a: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</a:rPr>
              <a:t> 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개선</a:t>
            </a:r>
          </a:p>
          <a:p>
            <a:pPr marL="0" indent="0" algn="l" latinLnBrk="1">
              <a:lnSpc>
                <a:spcPct val="15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	</a:t>
            </a: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-&gt;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 </a:t>
            </a: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</a:rPr>
              <a:t> </a:t>
            </a:r>
            <a:r>
              <a:rPr lang="ko-KR" altLang="en-US" sz="2000" b="1" kern="0" dirty="0">
                <a:solidFill>
                  <a:srgbClr val="FF0000"/>
                </a:solidFill>
                <a:latin typeface="Arial (Headings)"/>
              </a:rPr>
              <a:t>모델 간 </a:t>
            </a: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Ensemble</a:t>
            </a:r>
          </a:p>
          <a:p>
            <a:pPr marL="571500" indent="-571500" algn="l" latinLnBrk="1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실시간으로 관리 감독 가능한 플랫폼 구현</a:t>
            </a:r>
          </a:p>
          <a:p>
            <a:pPr marL="0" indent="0" algn="l" latinLnBrk="1">
              <a:lnSpc>
                <a:spcPct val="15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	</a:t>
            </a: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-&gt;</a:t>
            </a:r>
            <a:r>
              <a:rPr lang="ko-KR" altLang="en-US" sz="2000" b="1" kern="0" dirty="0">
                <a:solidFill>
                  <a:srgbClr val="FF0000"/>
                </a:solidFill>
                <a:latin typeface="Arial (Headings)"/>
              </a:rPr>
              <a:t> 현장 환경 및 시나리오에 알맞는 웹 플랫폼 </a:t>
            </a:r>
          </a:p>
        </p:txBody>
      </p:sp>
      <p:sp>
        <p:nvSpPr>
          <p:cNvPr id="47" name="사각형: 둥근 모서리 46"/>
          <p:cNvSpPr/>
          <p:nvPr/>
        </p:nvSpPr>
        <p:spPr>
          <a:xfrm>
            <a:off x="1278608" y="4370673"/>
            <a:ext cx="5708692" cy="1072351"/>
          </a:xfrm>
          <a:prstGeom prst="roundRect">
            <a:avLst>
              <a:gd name="adj" fmla="val 16667"/>
            </a:avLst>
          </a:prstGeom>
          <a:noFill/>
          <a:ln w="635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90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시스템 구성도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pic>
        <p:nvPicPr>
          <p:cNvPr id="20" name="그림 19"/>
          <p:cNvPicPr/>
          <p:nvPr/>
        </p:nvPicPr>
        <p:blipFill rotWithShape="1">
          <a:blip r:embed="rId3"/>
          <a:srcRect l="17500" t="30050"/>
          <a:stretch>
            <a:fillRect/>
          </a:stretch>
        </p:blipFill>
        <p:spPr>
          <a:xfrm>
            <a:off x="3125629" y="1869295"/>
            <a:ext cx="5940742" cy="32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7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웹 페이지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7156" y="375570"/>
            <a:ext cx="10797687" cy="4926565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solidFill>
                <a:srgbClr val="FF0000"/>
              </a:solidFill>
              <a:latin typeface="Arial (Headings)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97156" y="2425136"/>
            <a:ext cx="10653330" cy="2954342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en-US" altLang="ko-KR" sz="2000" b="1" kern="0" dirty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en-US" altLang="ko-KR" sz="2000" b="1" kern="0" dirty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2000" b="1" kern="0" dirty="0">
                <a:latin typeface="Arial (Headings)"/>
              </a:rPr>
              <a:t>1. </a:t>
            </a:r>
            <a:r>
              <a:rPr lang="ko-KR" altLang="en-US" sz="2000" b="1" kern="0" dirty="0">
                <a:latin typeface="Arial (Headings)"/>
              </a:rPr>
              <a:t>위험 감지 중 세부 설정 사항 조절 </a:t>
            </a: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2000" b="1" kern="0" dirty="0">
                <a:latin typeface="Arial (Headings)"/>
              </a:rPr>
              <a:t>&gt;&gt; </a:t>
            </a:r>
            <a:r>
              <a:rPr lang="ko-KR" altLang="en-US" sz="2000" b="1" kern="0" dirty="0">
                <a:latin typeface="Arial (Headings)"/>
              </a:rPr>
              <a:t>웹으로 감지 클래스 및 민감도 조절 요청 가능</a:t>
            </a: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2000" b="1" kern="0" dirty="0">
                <a:latin typeface="Arial (Headings)"/>
              </a:rPr>
              <a:t>2. </a:t>
            </a:r>
            <a:r>
              <a:rPr lang="ko-KR" altLang="en-US" sz="2000" b="1" kern="0" dirty="0">
                <a:latin typeface="Arial (Headings)"/>
              </a:rPr>
              <a:t>저장된 이벤트 단위 영상 다운 및 리플레이 </a:t>
            </a:r>
            <a:endParaRPr lang="en-US" altLang="ko-KR" sz="2000" b="1" kern="0" dirty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2000" b="1" kern="0" dirty="0">
                <a:latin typeface="Arial (Headings)"/>
              </a:rPr>
              <a:t>&gt;&gt; </a:t>
            </a:r>
            <a:r>
              <a:rPr lang="ko-KR" altLang="en-US" sz="2000" b="1" kern="0" dirty="0">
                <a:latin typeface="Arial (Headings)"/>
              </a:rPr>
              <a:t>특정 이벤트 단위로 영상 리플레이 가능</a:t>
            </a: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2000" b="1" kern="0" dirty="0">
                <a:latin typeface="Arial (Headings)"/>
              </a:rPr>
              <a:t>3.</a:t>
            </a:r>
            <a:r>
              <a:rPr lang="ko-KR" altLang="en-US" sz="2000" b="1" kern="0" dirty="0">
                <a:latin typeface="Arial (Headings)"/>
              </a:rPr>
              <a:t> 위험 데이터 다운로드</a:t>
            </a: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2000" b="1" kern="0" dirty="0">
                <a:latin typeface="Arial (Headings)"/>
              </a:rPr>
              <a:t>&gt;&gt;</a:t>
            </a:r>
            <a:r>
              <a:rPr lang="ko-KR" altLang="en-US" sz="2000" b="1" kern="0" dirty="0">
                <a:latin typeface="Arial (Headings)"/>
              </a:rPr>
              <a:t> 구역별 상세 경고 데이터 다운</a:t>
            </a: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2000" b="1" kern="0" dirty="0">
                <a:latin typeface="Arial (Headings)"/>
              </a:rPr>
              <a:t>4. </a:t>
            </a:r>
            <a:r>
              <a:rPr lang="ko-KR" altLang="en-US" sz="2000" b="1" kern="0" dirty="0">
                <a:latin typeface="Arial (Headings)"/>
              </a:rPr>
              <a:t>배포</a:t>
            </a: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2000" b="1" kern="0" dirty="0">
                <a:latin typeface="Arial (Headings)"/>
              </a:rPr>
              <a:t>&gt;&gt;</a:t>
            </a:r>
            <a:r>
              <a:rPr lang="ko-KR" altLang="en-US" sz="2000" b="1" kern="0" dirty="0">
                <a:latin typeface="Arial (Headings)"/>
              </a:rPr>
              <a:t> 테스트 서버 </a:t>
            </a:r>
            <a:r>
              <a:rPr lang="en-US" altLang="ko-KR" sz="2000" b="1" kern="0" dirty="0">
                <a:latin typeface="Arial (Headings)"/>
              </a:rPr>
              <a:t>(</a:t>
            </a:r>
            <a:r>
              <a:rPr lang="ko-KR" altLang="en-US" sz="2000" b="1" kern="0" dirty="0">
                <a:latin typeface="Arial (Headings)"/>
              </a:rPr>
              <a:t>기능 추가시마다 업데이트 예정</a:t>
            </a:r>
            <a:r>
              <a:rPr lang="en-US" altLang="ko-KR" sz="2000" b="1" kern="0" dirty="0">
                <a:latin typeface="Arial (Headings)"/>
              </a:rPr>
              <a:t>)</a:t>
            </a: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2000" b="1" kern="0" dirty="0">
                <a:latin typeface="Arial (Headings)"/>
                <a:hlinkClick r:id="rId3"/>
              </a:rPr>
              <a:t>https://aquila.run.goorm.io</a:t>
            </a:r>
            <a:endParaRPr lang="en-US" altLang="ko-KR" sz="2000" b="1" kern="0" dirty="0">
              <a:latin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07965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07093C2-60FB-EB44-4C70-4C663AB9F7A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2" y="1532963"/>
            <a:ext cx="1080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웹 페이지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BFD606B-5782-979A-9252-8EA82F0BC4E1}"/>
              </a:ext>
            </a:extLst>
          </p:cNvPr>
          <p:cNvSpPr txBox="1">
            <a:spLocks noChangeArrowheads="1"/>
          </p:cNvSpPr>
          <p:nvPr/>
        </p:nvSpPr>
        <p:spPr>
          <a:xfrm>
            <a:off x="697156" y="366045"/>
            <a:ext cx="10797687" cy="4926565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 dirty="0">
              <a:solidFill>
                <a:srgbClr val="FF0000"/>
              </a:solidFill>
              <a:latin typeface="Arial (Headings)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9942" y="972926"/>
            <a:ext cx="10653330" cy="502678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en-US" altLang="ko-KR" sz="2000" b="1" ker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en-US" altLang="ko-KR" sz="2000" b="1" ker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2000" b="1" kern="0">
                <a:latin typeface="Arial (Headings)"/>
              </a:rPr>
              <a:t>-  </a:t>
            </a:r>
            <a:r>
              <a:rPr lang="ko-KR" altLang="en-US" sz="2000" b="1" kern="0">
                <a:latin typeface="Arial (Headings)"/>
              </a:rPr>
              <a:t>클래스 감지 설정 및 민감도 조절 요구</a:t>
            </a:r>
            <a:endParaRPr lang="ko-KR" altLang="en-US" sz="2000" b="1" kern="0">
              <a:latin typeface="Arial (Headings)"/>
            </a:endParaRPr>
          </a:p>
        </p:txBody>
      </p:sp>
      <p:sp>
        <p:nvSpPr>
          <p:cNvPr id="20" name="사각형: 둥근 모서리 19"/>
          <p:cNvSpPr/>
          <p:nvPr/>
        </p:nvSpPr>
        <p:spPr>
          <a:xfrm>
            <a:off x="4815243" y="3692963"/>
            <a:ext cx="3228503" cy="59925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267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웹 페이지</a:t>
            </a:r>
            <a:endParaRPr kumimoji="0" lang="ko-KR" altLang="en-US" sz="3200" b="1" u="none" strike="noStrike" kern="0" cap="none" spc="0" normalizeH="0" baseline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7156" y="366045"/>
            <a:ext cx="10797687" cy="4926565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solidFill>
                <a:srgbClr val="FF0000"/>
              </a:solidFill>
              <a:latin typeface="Arial (Headings)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9942" y="972926"/>
            <a:ext cx="10653330" cy="502678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en-US" altLang="ko-KR" sz="2000" b="1" kern="0" dirty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en-US" altLang="ko-KR" sz="2000" b="1" kern="0" dirty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2000" b="1" kern="0" dirty="0">
                <a:latin typeface="Arial (Headings)"/>
              </a:rPr>
              <a:t>-  </a:t>
            </a:r>
            <a:r>
              <a:rPr lang="ko-KR" altLang="en-US" sz="2000" b="1" kern="0" dirty="0">
                <a:latin typeface="Arial (Headings)"/>
              </a:rPr>
              <a:t>저장된 이벤트 단위 영상 다운 및 리플레이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6A2D972-45D4-4F7F-0DE1-12C60AEC95A6}"/>
              </a:ext>
            </a:extLst>
          </p:cNvPr>
          <p:cNvGrpSpPr/>
          <p:nvPr/>
        </p:nvGrpSpPr>
        <p:grpSpPr>
          <a:xfrm>
            <a:off x="594962" y="1561168"/>
            <a:ext cx="10800000" cy="4320000"/>
            <a:chOff x="697156" y="1565073"/>
            <a:chExt cx="9834774" cy="4781407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642FC72C-A0CC-658F-688F-6EEA50754BB0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03" b="872"/>
            <a:stretch/>
          </p:blipFill>
          <p:spPr>
            <a:xfrm>
              <a:off x="697156" y="1565073"/>
              <a:ext cx="9834774" cy="4781407"/>
            </a:xfrm>
            <a:prstGeom prst="rect">
              <a:avLst/>
            </a:prstGeom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A1AFC559-F4A6-E3BD-FDBD-670BAE608BF2}"/>
                </a:ext>
              </a:extLst>
            </p:cNvPr>
            <p:cNvSpPr/>
            <p:nvPr/>
          </p:nvSpPr>
          <p:spPr>
            <a:xfrm>
              <a:off x="780585" y="2007332"/>
              <a:ext cx="780586" cy="323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Display</a:t>
              </a:r>
              <a:endParaRPr lang="ko-KR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90183A10-B291-7396-FFC5-2A323ACAE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5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471" y="2452007"/>
              <a:ext cx="1736271" cy="1736271"/>
            </a:xfrm>
            <a:prstGeom prst="rect">
              <a:avLst/>
            </a:prstGeom>
            <a:ln>
              <a:noFill/>
            </a:ln>
            <a:effectLst>
              <a:outerShdw blurRad="1219200" dist="63500" dir="5400000" algn="ctr" rotWithShape="0">
                <a:srgbClr val="000000">
                  <a:alpha val="41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83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웹 페이지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3200" y="324989"/>
            <a:ext cx="10797687" cy="4926565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solidFill>
                <a:srgbClr val="FF0000"/>
              </a:solidFill>
              <a:latin typeface="Arial (Headings)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9942" y="972926"/>
            <a:ext cx="10653330" cy="502678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en-US" altLang="ko-KR" sz="2000" b="1" kern="0" dirty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en-US" altLang="ko-KR" sz="2000" b="1" kern="0" dirty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2000" b="1" kern="0" dirty="0">
                <a:latin typeface="Arial (Headings)"/>
              </a:rPr>
              <a:t>-  </a:t>
            </a:r>
            <a:r>
              <a:rPr lang="ko-KR" altLang="en-US" sz="2000" b="1" kern="0" dirty="0">
                <a:latin typeface="Arial (Headings)"/>
              </a:rPr>
              <a:t>구역별 상세 경고 데이터 다운</a:t>
            </a:r>
          </a:p>
        </p:txBody>
      </p:sp>
      <p:pic>
        <p:nvPicPr>
          <p:cNvPr id="20" name="그림 19"/>
          <p:cNvPicPr>
            <a:picLocks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09942" y="1661311"/>
            <a:ext cx="1080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직사각형 21"/>
          <p:cNvSpPr/>
          <p:nvPr/>
        </p:nvSpPr>
        <p:spPr>
          <a:xfrm>
            <a:off x="10211684" y="5405217"/>
            <a:ext cx="1043614" cy="307295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23" name="직선 화살표 연결선 22"/>
          <p:cNvCxnSpPr>
            <a:cxnSpLocks/>
            <a:stCxn id="22" idx="1"/>
            <a:endCxn id="24" idx="3"/>
          </p:cNvCxnSpPr>
          <p:nvPr/>
        </p:nvCxnSpPr>
        <p:spPr>
          <a:xfrm flipH="1">
            <a:off x="1955179" y="5558865"/>
            <a:ext cx="8256505" cy="2687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477082" y="5674016"/>
            <a:ext cx="1478097" cy="307295"/>
          </a:xfrm>
          <a:prstGeom prst="rect">
            <a:avLst/>
          </a:prstGeom>
          <a:noFill/>
          <a:ln w="50800" cap="flat" cmpd="sng" algn="ctr">
            <a:solidFill>
              <a:srgbClr val="FF000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cxnSp>
        <p:nvCxnSpPr>
          <p:cNvPr id="25" name="직선 화살표 연결선 24"/>
          <p:cNvCxnSpPr>
            <a:cxnSpLocks/>
            <a:stCxn id="24" idx="0"/>
          </p:cNvCxnSpPr>
          <p:nvPr/>
        </p:nvCxnSpPr>
        <p:spPr>
          <a:xfrm flipV="1">
            <a:off x="1216131" y="4088780"/>
            <a:ext cx="6805739" cy="1585236"/>
          </a:xfrm>
          <a:prstGeom prst="straightConnector1">
            <a:avLst/>
          </a:prstGeom>
          <a:noFill/>
          <a:ln w="38100" cap="flat" cmpd="sng" algn="ctr">
            <a:solidFill>
              <a:srgbClr val="FF0000">
                <a:alpha val="100000"/>
              </a:srgbClr>
            </a:solidFill>
            <a:prstDash val="solid"/>
            <a:miter/>
            <a:tailEnd type="arrow"/>
          </a:ln>
        </p:spPr>
      </p:cxnSp>
      <p:sp>
        <p:nvSpPr>
          <p:cNvPr id="26" name="직사각형 25"/>
          <p:cNvSpPr/>
          <p:nvPr/>
        </p:nvSpPr>
        <p:spPr>
          <a:xfrm>
            <a:off x="8021870" y="3088733"/>
            <a:ext cx="2869154" cy="2031649"/>
          </a:xfrm>
          <a:prstGeom prst="rect">
            <a:avLst/>
          </a:prstGeom>
          <a:noFill/>
          <a:ln w="50800" cap="flat" cmpd="sng" algn="ctr">
            <a:solidFill>
              <a:srgbClr val="FF000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3299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170</ep:Words>
  <ep:PresentationFormat>와이드스크린</ep:PresentationFormat>
  <ep:Paragraphs>94</ep:Paragraphs>
  <ep:Slides>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ep:HeadingPairs>
  <ep:TitlesOfParts>
    <vt:vector size="9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2022-06-22T06:21:29.000</dcterms:created>
  <dc:creator>김용준</dc:creator>
  <cp:lastModifiedBy>kyjoo</cp:lastModifiedBy>
  <dcterms:modified xsi:type="dcterms:W3CDTF">2022-08-26T04:42:15.069</dcterms:modified>
  <cp:revision>660</cp:revision>
  <dc:title>PowerPoint Presentation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