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0" r:id="rId1"/>
  </p:sldMasterIdLst>
  <p:sldIdLst>
    <p:sldId id="318" r:id="rId2"/>
    <p:sldId id="319" r:id="rId3"/>
    <p:sldId id="277" r:id="rId4"/>
    <p:sldId id="324" r:id="rId5"/>
    <p:sldId id="323" r:id="rId6"/>
    <p:sldId id="325" r:id="rId7"/>
    <p:sldId id="326" r:id="rId8"/>
    <p:sldId id="32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보통 스타일 3">
    <a:wholeTbl>
      <a:tcTxStyle>
        <a:fontRef idx="minor">
          <a:schemeClr val="tx1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9972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540" y="184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presProps" Target="presProps.xml"  /><Relationship Id="rId11" Type="http://schemas.openxmlformats.org/officeDocument/2006/relationships/viewProps" Target="viewProps.xml"  /><Relationship Id="rId12" Type="http://schemas.openxmlformats.org/officeDocument/2006/relationships/theme" Target="theme/theme1.xml"  /><Relationship Id="rId13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3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hyperlink" Target="https://aquila.run.goorm.io/" TargetMode="External"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4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5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>
          <a:xfrm>
            <a:off x="3049348" y="4070306"/>
            <a:ext cx="6088566" cy="54001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현대건설 영상 안전관리 </a:t>
            </a:r>
            <a:r>
              <a:rPr kumimoji="0" lang="en-US" altLang="ko-KR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AI </a:t>
            </a: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개발</a:t>
            </a: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effectLst/>
              <a:latin typeface="맑은 고딕"/>
            </a:endParaRP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2022-08-19</a:t>
            </a:r>
          </a:p>
          <a:p>
            <a:pPr marL="0" indent="0" algn="ctr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effectLst/>
              <a:latin typeface="맑은 고딕"/>
            </a:endParaRPr>
          </a:p>
        </p:txBody>
      </p:sp>
      <p:sp>
        <p:nvSpPr>
          <p:cNvPr id="24" name="Slide Number Placeholder 16"/>
          <p:cNvSpPr>
            <a:spLocks noGrp="1"/>
          </p:cNvSpPr>
          <p:nvPr/>
        </p:nvSpPr>
        <p:spPr>
          <a:xfrm>
            <a:off x="0" y="6595615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AUG</a:t>
            </a: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 </a:t>
            </a:r>
            <a:r>
              <a:rPr kumimoji="0" lang="en-US" altLang="ko-KR" sz="1400" b="1" i="1" u="none" strike="noStrike" kern="1200" cap="none" spc="0" normalizeH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19</a:t>
            </a:r>
            <a:r>
              <a:rPr lang="en-US" sz="1400" b="1" i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,</a:t>
            </a: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 2022</a:t>
            </a:r>
            <a:endParaRPr kumimoji="0" lang="en-US" sz="1400" b="1" i="1" u="none" strike="noStrike" kern="1200" cap="none" spc="0" normalizeH="0" baseline="0">
              <a:solidFill>
                <a:srgbClr val="FFFFFF"/>
              </a:solidFill>
              <a:latin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43239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목차</a:t>
            </a:r>
            <a:endParaRPr lang="ko-KR" altLang="en-US" sz="3200" b="1" kern="0" spc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68171" y="3063240"/>
            <a:ext cx="122663" cy="111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>
          <a:xfrm>
            <a:off x="1765387" y="2883217"/>
            <a:ext cx="6088566" cy="548223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2800" b="1" kern="0" dirty="0" err="1">
                <a:solidFill>
                  <a:srgbClr val="000000"/>
                </a:solidFill>
                <a:latin typeface="맑은 고딕"/>
              </a:rPr>
              <a:t>피드벡</a:t>
            </a:r>
            <a:r>
              <a:rPr lang="ko-KR" altLang="en-US" sz="2800" b="1" kern="0" dirty="0">
                <a:solidFill>
                  <a:srgbClr val="000000"/>
                </a:solidFill>
                <a:latin typeface="맑은 고딕"/>
              </a:rPr>
              <a:t> 사안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68171" y="3655451"/>
            <a:ext cx="122663" cy="111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>
          <a:xfrm>
            <a:off x="1764220" y="3475429"/>
            <a:ext cx="6792851" cy="548223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2800" b="1" kern="0">
                <a:solidFill>
                  <a:srgbClr val="000000"/>
                </a:solidFill>
                <a:latin typeface="맑은 고딕"/>
              </a:rPr>
              <a:t>웹 페이지</a:t>
            </a: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sp>
        <p:nvSpPr>
          <p:cNvPr id="20" name="Rectangle 10"/>
          <p:cNvSpPr/>
          <p:nvPr/>
        </p:nvSpPr>
        <p:spPr>
          <a:xfrm>
            <a:off x="1368171" y="2523172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1" name="TextBox 8"/>
          <p:cNvSpPr txBox="1">
            <a:spLocks noChangeArrowheads="1"/>
          </p:cNvSpPr>
          <p:nvPr/>
        </p:nvSpPr>
        <p:spPr>
          <a:xfrm>
            <a:off x="1764220" y="2333091"/>
            <a:ext cx="6088566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시스템 구성도</a:t>
            </a: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5" name="TextBox 8"/>
          <p:cNvSpPr txBox="1">
            <a:spLocks noChangeArrowheads="1"/>
          </p:cNvSpPr>
          <p:nvPr/>
        </p:nvSpPr>
        <p:spPr>
          <a:xfrm>
            <a:off x="1764220" y="1800225"/>
            <a:ext cx="6088566" cy="548223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800" b="1" i="0" u="none" strike="noStrike" kern="0" cap="none" spc="0" normalizeH="0" baseline="0">
                <a:solidFill>
                  <a:srgbClr val="000000"/>
                </a:solidFill>
                <a:effectLst/>
                <a:latin typeface="맑은 고딕"/>
              </a:rPr>
              <a:t>프로젝트 목표</a:t>
            </a:r>
            <a:endParaRPr kumimoji="0" lang="ko-KR" altLang="en-US" sz="2800" b="1" i="0" u="none" strike="noStrike" kern="0" cap="none" spc="0" normalizeH="0" baseline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26" name="Rectangle 10"/>
          <p:cNvSpPr/>
          <p:nvPr/>
        </p:nvSpPr>
        <p:spPr>
          <a:xfrm>
            <a:off x="1368171" y="1980247"/>
            <a:ext cx="122663" cy="111378"/>
          </a:xfrm>
          <a:prstGeom prst="rect">
            <a:avLst/>
          </a:prstGeom>
          <a:solidFill>
            <a:srgbClr val="4472C4">
              <a:alpha val="100000"/>
            </a:srgbClr>
          </a:solidFill>
          <a:ln w="12700" cap="flat" cmpd="sng" algn="ctr">
            <a:solidFill>
              <a:srgbClr val="31538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44519" y="5044522"/>
            <a:ext cx="768626" cy="14976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7" name="Rectangle 12"/>
          <p:cNvSpPr/>
          <p:nvPr/>
        </p:nvSpPr>
        <p:spPr>
          <a:xfrm>
            <a:off x="1368171" y="4295718"/>
            <a:ext cx="122663" cy="111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28" name="TextBox 10"/>
          <p:cNvSpPr txBox="1">
            <a:spLocks noChangeArrowheads="1"/>
          </p:cNvSpPr>
          <p:nvPr/>
        </p:nvSpPr>
        <p:spPr>
          <a:xfrm>
            <a:off x="1764220" y="4132985"/>
            <a:ext cx="6792851" cy="548223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2800" b="1" kern="0">
                <a:solidFill>
                  <a:srgbClr val="000000"/>
                </a:solidFill>
                <a:latin typeface="맑은 고딕"/>
              </a:rPr>
              <a:t>시인성 반영사항</a:t>
            </a:r>
          </a:p>
        </p:txBody>
      </p:sp>
      <p:sp>
        <p:nvSpPr>
          <p:cNvPr id="29" name="타원 28"/>
          <p:cNvSpPr/>
          <p:nvPr/>
        </p:nvSpPr>
        <p:spPr>
          <a:xfrm>
            <a:off x="1017368" y="3892932"/>
            <a:ext cx="3826422" cy="1313792"/>
          </a:xfrm>
          <a:prstGeom prst="ellipse">
            <a:avLst/>
          </a:prstGeom>
          <a:solidFill>
            <a:schemeClr val="lt1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308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9943" y="831673"/>
            <a:ext cx="11446934" cy="11137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37000">
                <a:schemeClr val="accent5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200" b="1" kern="0" spc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프로젝트 목표</a:t>
            </a:r>
            <a:endParaRPr lang="ko-KR" altLang="en-US" sz="3200" b="1" kern="0" spc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b="1" i="1">
              <a:latin typeface="Arial (Headings)"/>
              <a:cs typeface="Arial"/>
            </a:endParaRPr>
          </a:p>
        </p:txBody>
      </p:sp>
      <p:sp>
        <p:nvSpPr>
          <p:cNvPr id="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lang="en-US" sz="1400">
              <a:solidFill>
                <a:schemeClr val="bg1"/>
              </a:solidFill>
              <a:cs typeface="Calibri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</p:spPr>
      </p:pic>
      <p:sp>
        <p:nvSpPr>
          <p:cNvPr id="10" name="Slide Number Placeholder 16"/>
          <p:cNvSpPr txBox="1"/>
          <p:nvPr/>
        </p:nvSpPr>
        <p:spPr>
          <a:xfrm>
            <a:off x="2422143" y="6453223"/>
            <a:ext cx="2919292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800" b="1" i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Arial (Headings)"/>
            </a:endParaRPr>
          </a:p>
        </p:txBody>
      </p:sp>
      <p:sp>
        <p:nvSpPr>
          <p:cNvPr id="15" name="Slide Number Placeholder 16"/>
          <p:cNvSpPr>
            <a:spLocks noGrp="1"/>
          </p:cNvSpPr>
          <p:nvPr/>
        </p:nvSpPr>
        <p:spPr>
          <a:xfrm>
            <a:off x="-1389" y="6591451"/>
            <a:ext cx="2919292" cy="26238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lang="en-US" sz="1400" b="1" i="1" dirty="0">
              <a:solidFill>
                <a:schemeClr val="bg1"/>
              </a:solidFill>
              <a:latin typeface="Arial (Headings)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876190" y="1967405"/>
            <a:ext cx="3481551" cy="3916745"/>
          </a:xfrm>
          <a:prstGeom prst="rect">
            <a:avLst/>
          </a:prstGeom>
          <a:noFill/>
          <a:ln w="38100" cap="rnd">
            <a:solidFill>
              <a:schemeClr val="dk1"/>
            </a:solidFill>
          </a:ln>
          <a:effectLst>
            <a:softEdge rad="635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ko-KR"/>
          </a:p>
        </p:txBody>
      </p:sp>
      <p:sp>
        <p:nvSpPr>
          <p:cNvPr id="46" name="Rectangle 2"/>
          <p:cNvSpPr txBox="1">
            <a:spLocks noChangeArrowheads="1"/>
          </p:cNvSpPr>
          <p:nvPr/>
        </p:nvSpPr>
        <p:spPr>
          <a:xfrm>
            <a:off x="697156" y="366045"/>
            <a:ext cx="10797687" cy="4926565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400" b="1" kern="0" dirty="0">
                <a:solidFill>
                  <a:srgbClr val="000000"/>
                </a:solidFill>
                <a:latin typeface="Arial (Headings)"/>
              </a:rPr>
              <a:t>CCTV</a:t>
            </a:r>
            <a:r>
              <a:rPr lang="ko-KR" altLang="en-US" sz="2400" b="1" kern="0" dirty="0">
                <a:solidFill>
                  <a:srgbClr val="000000"/>
                </a:solidFill>
                <a:latin typeface="Arial (Headings)"/>
              </a:rPr>
              <a:t>기반 건설안전 관리 모델 학습 및 플랫폼 구축 </a:t>
            </a: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현장의 노이즈 및 스케일 등의 상황을 고려한 실시간 위험 감지 모델 생성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	-&gt;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현장 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CCTV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비디오 수집 및 </a:t>
            </a:r>
            <a:r>
              <a:rPr lang="en-US" altLang="ko-KR" sz="2000" b="1" kern="0" dirty="0" err="1">
                <a:solidFill>
                  <a:srgbClr val="FF0000"/>
                </a:solidFill>
                <a:latin typeface="Arial (Headings)"/>
              </a:rPr>
              <a:t>Finetunning</a:t>
            </a:r>
            <a:endParaRPr lang="en-US" altLang="ko-KR" sz="2000" b="1" kern="0" dirty="0">
              <a:solidFill>
                <a:srgbClr val="FF0000"/>
              </a:solidFill>
              <a:latin typeface="Arial (Headings)"/>
            </a:endParaRP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현장 안전 위반사항 자동 검출 </a:t>
            </a:r>
            <a:endParaRPr lang="en-US" altLang="ko-KR" sz="2000" b="1" kern="0" dirty="0">
              <a:solidFill>
                <a:srgbClr val="000000"/>
              </a:solidFill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신호수 위반 사항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,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중장비 반경 거리 표식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및 경고</a:t>
            </a: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정확도 및 </a:t>
            </a:r>
            <a:r>
              <a:rPr lang="ko-KR" altLang="en-US" sz="2000" b="1" kern="0" dirty="0" err="1">
                <a:solidFill>
                  <a:srgbClr val="000000"/>
                </a:solidFill>
                <a:latin typeface="Arial (Headings)"/>
              </a:rPr>
              <a:t>오판율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개선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en-US" altLang="ko-KR" sz="2000" b="1" kern="0" dirty="0">
                <a:solidFill>
                  <a:srgbClr val="000000"/>
                </a:solidFill>
                <a:latin typeface="Arial (Headings)"/>
              </a:rPr>
              <a:t> 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모델 간 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Ensemble</a:t>
            </a:r>
          </a:p>
          <a:p>
            <a:pPr marL="571500" indent="-571500" algn="l" latinLnBrk="1">
              <a:lnSpc>
                <a:spcPct val="15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실시간으로 관리 감독 가능한 플랫폼 구현</a:t>
            </a:r>
          </a:p>
          <a:p>
            <a:pPr marL="0" indent="0" algn="l" latinLnBrk="1">
              <a:lnSpc>
                <a:spcPct val="150000"/>
              </a:lnSpc>
              <a:spcBef>
                <a:spcPts val="0"/>
              </a:spcBef>
              <a:buFont typeface="Arial"/>
              <a:buNone/>
              <a:defRPr/>
            </a:pPr>
            <a:r>
              <a:rPr lang="ko-KR" altLang="en-US" sz="2000" b="1" kern="0" dirty="0">
                <a:solidFill>
                  <a:srgbClr val="000000"/>
                </a:solidFill>
                <a:latin typeface="Arial (Headings)"/>
              </a:rPr>
              <a:t>	</a:t>
            </a:r>
            <a:r>
              <a:rPr lang="en-US" altLang="ko-KR" sz="2000" b="1" kern="0" dirty="0">
                <a:solidFill>
                  <a:srgbClr val="FF0000"/>
                </a:solidFill>
                <a:latin typeface="Arial (Headings)"/>
              </a:rPr>
              <a:t>-&gt;</a:t>
            </a:r>
            <a:r>
              <a:rPr lang="ko-KR" altLang="en-US" sz="2000" b="1" kern="0" dirty="0">
                <a:solidFill>
                  <a:srgbClr val="FF0000"/>
                </a:solidFill>
                <a:latin typeface="Arial (Headings)"/>
              </a:rPr>
              <a:t> 현장 환경 및 시나리오에 알맞는 웹 플랫폼 </a:t>
            </a:r>
          </a:p>
        </p:txBody>
      </p:sp>
      <p:sp>
        <p:nvSpPr>
          <p:cNvPr id="47" name="사각형: 둥근 모서리 46"/>
          <p:cNvSpPr/>
          <p:nvPr/>
        </p:nvSpPr>
        <p:spPr>
          <a:xfrm>
            <a:off x="1278608" y="4370673"/>
            <a:ext cx="5708692" cy="1072351"/>
          </a:xfrm>
          <a:prstGeom prst="roundRect">
            <a:avLst>
              <a:gd name="adj" fmla="val 16667"/>
            </a:avLst>
          </a:prstGeom>
          <a:noFill/>
          <a:ln w="6350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03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2" y="775984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200" b="1" u="none" strike="noStrike" kern="0" cap="none" spc="0" normalizeH="0" baseline="0" mc:Ignorable="hp" hp:hslEmbossed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시스템 계획도</a:t>
            </a:r>
            <a:endParaRPr xmlns:mc="http://schemas.openxmlformats.org/markup-compatibility/2006" xmlns:hp="http://schemas.haansoft.com/office/presentation/8.0" kumimoji="0" lang="ko-KR" altLang="en-US" sz="3200" b="1" u="none" strike="noStrike" kern="0" cap="none" spc="0" normalizeH="0" baseline="0" mc:Ignorable="hp" hp:hslEmbossed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pic>
        <p:nvPicPr>
          <p:cNvPr id="20" name="그림 19"/>
          <p:cNvPicPr/>
          <p:nvPr/>
        </p:nvPicPr>
        <p:blipFill rotWithShape="1">
          <a:blip r:embed="rId3"/>
          <a:srcRect l="17500" t="30050"/>
          <a:stretch>
            <a:fillRect/>
          </a:stretch>
        </p:blipFill>
        <p:spPr>
          <a:xfrm>
            <a:off x="3143630" y="1844802"/>
            <a:ext cx="5940742" cy="324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77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2" y="775984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200" b="1" u="none" strike="noStrike" kern="0" cap="none" spc="0" normalizeH="0" baseline="0" mc:Ignorable="hp" hp:hslEmbossed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시스템 계획도</a:t>
            </a:r>
            <a:endParaRPr xmlns:mc="http://schemas.openxmlformats.org/markup-compatibility/2006" xmlns:hp="http://schemas.haansoft.com/office/presentation/8.0" kumimoji="0" lang="ko-KR" altLang="en-US" sz="3200" b="1" u="none" strike="noStrike" kern="0" cap="none" spc="0" normalizeH="0" baseline="0" mc:Ignorable="hp" hp:hslEmbossed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3087757" y="1815548"/>
            <a:ext cx="5996617" cy="3269659"/>
            <a:chOff x="3143631" y="1844802"/>
            <a:chExt cx="5940743" cy="3152123"/>
          </a:xfrm>
        </p:grpSpPr>
        <p:pic>
          <p:nvPicPr>
            <p:cNvPr id="20" name="그림 19"/>
            <p:cNvPicPr>
              <a:picLocks noChangeAspect="1"/>
            </p:cNvPicPr>
            <p:nvPr/>
          </p:nvPicPr>
          <p:blipFill rotWithShape="1">
            <a:blip r:embed="rId3"/>
            <a:srcRect l="16320" t="30740"/>
            <a:stretch>
              <a:fillRect/>
            </a:stretch>
          </p:blipFill>
          <p:spPr>
            <a:xfrm>
              <a:off x="3143631" y="1844802"/>
              <a:ext cx="5940742" cy="3152123"/>
            </a:xfrm>
            <a:prstGeom prst="rect">
              <a:avLst/>
            </a:prstGeom>
          </p:spPr>
        </p:pic>
        <p:sp>
          <p:nvSpPr>
            <p:cNvPr id="21" name="사각형: 둥근 모서리 20"/>
            <p:cNvSpPr/>
            <p:nvPr/>
          </p:nvSpPr>
          <p:spPr>
            <a:xfrm>
              <a:off x="5720021" y="2900760"/>
              <a:ext cx="747220" cy="1051034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rgbClr val="FFD700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1430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2" y="775984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웹 페이지</a:t>
            </a:r>
            <a:endParaRPr kumimoji="0" lang="ko-KR" altLang="en-US" sz="3200" b="1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FD606B-5782-979A-9252-8EA82F0BC4E1}"/>
              </a:ext>
            </a:extLst>
          </p:cNvPr>
          <p:cNvSpPr txBox="1">
            <a:spLocks noChangeArrowheads="1"/>
          </p:cNvSpPr>
          <p:nvPr/>
        </p:nvSpPr>
        <p:spPr>
          <a:xfrm>
            <a:off x="697156" y="366045"/>
            <a:ext cx="10797687" cy="4926565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ko-KR" altLang="en-US" sz="2000" b="1" kern="0" dirty="0">
              <a:solidFill>
                <a:srgbClr val="FF0000"/>
              </a:solidFill>
              <a:latin typeface="Arial (Headings)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97156" y="2425136"/>
            <a:ext cx="10653330" cy="2954342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1. </a:t>
            </a:r>
            <a:r>
              <a:rPr lang="ko-KR" altLang="en-US" sz="2000" b="1" kern="0">
                <a:latin typeface="Arial (Headings)"/>
              </a:rPr>
              <a:t>클래스 감지 중 민감도</a:t>
            </a:r>
            <a:r>
              <a:rPr lang="en-US" altLang="ko-KR" sz="2000" b="1" kern="0">
                <a:latin typeface="Arial (Headings)"/>
              </a:rPr>
              <a:t>(thash hold)</a:t>
            </a:r>
            <a:r>
              <a:rPr lang="ko-KR" altLang="en-US" sz="2000" b="1" kern="0">
                <a:latin typeface="Arial (Headings)"/>
              </a:rPr>
              <a:t> 조절 요구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&gt;&gt; </a:t>
            </a:r>
            <a:r>
              <a:rPr lang="ko-KR" altLang="en-US" sz="2000" b="1" kern="0">
                <a:latin typeface="Arial (Headings)"/>
              </a:rPr>
              <a:t>웹으로 민감도 요청 기능 추가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2. </a:t>
            </a:r>
            <a:r>
              <a:rPr lang="ko-KR" altLang="en-US" sz="2000" b="1" kern="0">
                <a:latin typeface="Arial (Headings)"/>
              </a:rPr>
              <a:t>녹화된 영상 리플레이 및 다운로드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&gt;&gt; </a:t>
            </a:r>
            <a:r>
              <a:rPr lang="ko-KR" altLang="en-US" sz="2000" b="1" kern="0">
                <a:latin typeface="Arial (Headings)"/>
              </a:rPr>
              <a:t>이벤트 단위로 감지되어 저장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3.</a:t>
            </a:r>
            <a:r>
              <a:rPr lang="ko-KR" altLang="en-US" sz="2000" b="1" kern="0">
                <a:latin typeface="Arial (Headings)"/>
              </a:rPr>
              <a:t> 경고 로그 다운로드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&gt;&gt;</a:t>
            </a:r>
            <a:r>
              <a:rPr lang="ko-KR" altLang="en-US" sz="2000" b="1" kern="0">
                <a:latin typeface="Arial (Headings)"/>
              </a:rPr>
              <a:t>웹 다운로드 기능 추가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4. </a:t>
            </a:r>
            <a:r>
              <a:rPr lang="ko-KR" altLang="en-US" sz="2000" b="1" kern="0">
                <a:latin typeface="Arial (Headings)"/>
              </a:rPr>
              <a:t>배포</a:t>
            </a:r>
            <a:endParaRPr lang="ko-KR" altLang="en-US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&gt;&gt;</a:t>
            </a:r>
            <a:r>
              <a:rPr lang="ko-KR" altLang="en-US" sz="2000" b="1" kern="0">
                <a:latin typeface="Arial (Headings)"/>
              </a:rPr>
              <a:t> 테스트 서버 </a:t>
            </a:r>
            <a:r>
              <a:rPr lang="en-US" altLang="ko-KR" sz="2000" b="1" kern="0">
                <a:latin typeface="Arial (Headings)"/>
              </a:rPr>
              <a:t>(</a:t>
            </a:r>
            <a:r>
              <a:rPr lang="ko-KR" altLang="en-US" sz="2000" b="1" kern="0">
                <a:latin typeface="Arial (Headings)"/>
              </a:rPr>
              <a:t>기능 추가시마다 업데이트 예정</a:t>
            </a:r>
            <a:r>
              <a:rPr lang="en-US" altLang="ko-KR" sz="2000" b="1" kern="0">
                <a:latin typeface="Arial (Headings)"/>
              </a:rPr>
              <a:t>)</a:t>
            </a: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  <a:hlinkClick r:id="rId3"/>
              </a:rPr>
              <a:t>https://aquila.run.goorm.io</a:t>
            </a:r>
            <a:endParaRPr lang="en-US" altLang="ko-KR" sz="2000" b="1" kern="0">
              <a:latin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4079657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2" y="775984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웹 페이지</a:t>
            </a:r>
            <a:endParaRPr kumimoji="0" lang="ko-KR" altLang="en-US" sz="3200" b="1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FD606B-5782-979A-9252-8EA82F0BC4E1}"/>
              </a:ext>
            </a:extLst>
          </p:cNvPr>
          <p:cNvSpPr txBox="1">
            <a:spLocks noChangeArrowheads="1"/>
          </p:cNvSpPr>
          <p:nvPr/>
        </p:nvSpPr>
        <p:spPr>
          <a:xfrm>
            <a:off x="697156" y="366045"/>
            <a:ext cx="10797687" cy="4926565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ko-KR" altLang="en-US" sz="2000" b="1" kern="0" dirty="0">
              <a:solidFill>
                <a:srgbClr val="FF0000"/>
              </a:solidFill>
              <a:latin typeface="Arial (Headings)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9942" y="972926"/>
            <a:ext cx="10653330" cy="502678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-  </a:t>
            </a:r>
            <a:r>
              <a:rPr lang="ko-KR" altLang="en-US" sz="2000" b="1" kern="0">
                <a:latin typeface="Arial (Headings)"/>
              </a:rPr>
              <a:t>클래스 감지 중 민감도</a:t>
            </a:r>
            <a:r>
              <a:rPr lang="en-US" altLang="ko-KR" sz="2000" b="1" kern="0">
                <a:latin typeface="Arial (Headings)"/>
              </a:rPr>
              <a:t>(thash hold)</a:t>
            </a:r>
            <a:r>
              <a:rPr lang="ko-KR" altLang="en-US" sz="2000" b="1" kern="0">
                <a:latin typeface="Arial (Headings)"/>
              </a:rPr>
              <a:t> 조절 요구</a:t>
            </a:r>
            <a:endParaRPr lang="ko-KR" altLang="en-US" sz="2000" b="1" kern="0">
              <a:latin typeface="Arial (Headings)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B1D2C94-A764-DA5A-A23F-61F1D8B9A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821390"/>
            <a:ext cx="6949440" cy="3881159"/>
          </a:xfrm>
          <a:prstGeom prst="rect">
            <a:avLst/>
          </a:prstGeom>
        </p:spPr>
      </p:pic>
      <p:sp>
        <p:nvSpPr>
          <p:cNvPr id="20" name=""/>
          <p:cNvSpPr/>
          <p:nvPr/>
        </p:nvSpPr>
        <p:spPr>
          <a:xfrm>
            <a:off x="4213077" y="3904283"/>
            <a:ext cx="3141357" cy="59925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675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/>
          <p:nvPr/>
        </p:nvSpPr>
        <p:spPr>
          <a:xfrm>
            <a:off x="509942" y="775984"/>
            <a:ext cx="11446934" cy="111378"/>
          </a:xfrm>
          <a:prstGeom prst="rect">
            <a:avLst/>
          </a:prstGeom>
          <a:gradFill flip="none" rotWithShape="1">
            <a:gsLst>
              <a:gs pos="0">
                <a:srgbClr val="2E75B6">
                  <a:alpha val="100000"/>
                </a:srgbClr>
              </a:gs>
              <a:gs pos="37000">
                <a:srgbClr val="BED7EE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0" i="0" u="none" strike="noStrike" kern="1200" cap="none" spc="0" normalizeH="0" baseline="0">
              <a:solidFill>
                <a:srgbClr val="FFFFFF"/>
              </a:solidFill>
              <a:latin typeface="Calibri"/>
              <a:ea typeface="맑은 고딕"/>
              <a:cs typeface="Calibri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0" y="6590211"/>
            <a:ext cx="12192000" cy="267790"/>
          </a:xfrm>
          <a:prstGeom prst="rect">
            <a:avLst/>
          </a:prstGeom>
          <a:solidFill>
            <a:srgbClr val="0070C0">
              <a:alpha val="100000"/>
            </a:srgbClr>
          </a:solidFill>
          <a:ln w="12700" cap="flat" cmpd="sng" algn="ctr">
            <a:solidFill>
              <a:srgbClr val="0070C0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sz="1800" b="1" i="1" u="none" strike="noStrike" kern="1200" cap="none" spc="0" normalizeH="0" baseline="0">
              <a:solidFill>
                <a:srgbClr val="FFFFFF"/>
              </a:solidFill>
              <a:latin typeface="Arial (Headings)"/>
              <a:cs typeface="Arial"/>
            </a:endParaRPr>
          </a:p>
        </p:txBody>
      </p:sp>
      <p:sp>
        <p:nvSpPr>
          <p:cNvPr id="18" name="Slide Number Placeholder 16"/>
          <p:cNvSpPr>
            <a:spLocks noGrp="1"/>
          </p:cNvSpPr>
          <p:nvPr/>
        </p:nvSpPr>
        <p:spPr>
          <a:xfrm>
            <a:off x="9272708" y="6592913"/>
            <a:ext cx="2919292" cy="2623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en-US" sz="1400" b="1" i="1" u="none" strike="noStrike" kern="1200" cap="none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</a:rPr>
              <a:t>SmartInsideAI </a:t>
            </a:r>
            <a:endParaRPr kumimoji="0" lang="en-US" sz="1400" b="0" i="0" u="none" strike="noStrike" kern="1200" cap="none" spc="0" normalizeH="0" baseline="0">
              <a:solidFill>
                <a:srgbClr val="FFFFFF"/>
              </a:solidFill>
              <a:cs typeface="Calibri"/>
            </a:endParaRPr>
          </a:p>
        </p:txBody>
      </p:sp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857679" y="-277886"/>
            <a:ext cx="2334321" cy="1311231"/>
          </a:xfrm>
          <a:prstGeom prst="rect">
            <a:avLst/>
          </a:prstGeom>
          <a:noFill/>
          <a:ln/>
        </p:spPr>
      </p:pic>
      <p:sp>
        <p:nvSpPr>
          <p:cNvPr id="11" name="Rectangle 5"/>
          <p:cNvSpPr>
            <a:spLocks noGrp="1" noChangeArrowheads="1"/>
          </p:cNvSpPr>
          <p:nvPr/>
        </p:nvSpPr>
        <p:spPr>
          <a:xfrm>
            <a:off x="509942" y="215631"/>
            <a:ext cx="5295363" cy="616042"/>
          </a:xfrm>
          <a:prstGeom prst="rect">
            <a:avLst/>
          </a:prstGeom>
          <a:ln/>
        </p:spPr>
        <p:txBody>
          <a:bodyPr vert="horz" lIns="93600" tIns="45720" rIns="93600" bIns="45720" anchor="b">
            <a:noAutofit/>
          </a:bodyPr>
          <a:lstStyle/>
          <a:p>
            <a:pPr marL="0" marR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u="none" strike="noStrike" kern="0" cap="none" spc="0" normalizeH="0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Arial (Headings)"/>
                <a:ea typeface="휴먼명조"/>
              </a:rPr>
              <a:t>웹 페이지</a:t>
            </a:r>
            <a:endParaRPr kumimoji="0" lang="ko-KR" altLang="en-US" sz="3200" b="1" u="none" strike="noStrike" kern="0" cap="none" spc="0" normalizeH="0" baseline="0" dirty="0">
              <a:solidFill>
                <a:srgbClr val="000000"/>
              </a:solidFill>
              <a:latin typeface="Arial (Headings)"/>
              <a:ea typeface="휴먼명조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93200" y="324989"/>
            <a:ext cx="10797687" cy="4926565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ko-KR" altLang="en-US" sz="2000" b="1" kern="0">
              <a:solidFill>
                <a:srgbClr val="ff0000"/>
              </a:solidFill>
              <a:latin typeface="Arial (Headings)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9942" y="972926"/>
            <a:ext cx="10653330" cy="502678"/>
          </a:xfrm>
          <a:prstGeom prst="rect">
            <a:avLst/>
          </a:prstGeom>
        </p:spPr>
        <p:txBody>
          <a:bodyPr vert="horz" lIns="93600" tIns="45720" rIns="93600" bIns="45720" anchor="b">
            <a:noAutofit/>
          </a:bodyPr>
          <a:lstStyle/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endParaRPr lang="en-US" altLang="ko-KR" sz="2000" b="1" kern="0">
              <a:latin typeface="Arial (Headings)"/>
            </a:endParaRPr>
          </a:p>
          <a:p>
            <a:pPr algn="l" latinLnBrk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altLang="ko-KR" sz="2000" b="1" kern="0">
                <a:latin typeface="Arial (Headings)"/>
              </a:rPr>
              <a:t>-  </a:t>
            </a:r>
            <a:r>
              <a:rPr lang="ko-KR" altLang="en-US" sz="2000" b="1" kern="0">
                <a:latin typeface="Arial (Headings)"/>
              </a:rPr>
              <a:t>경고 로그 다운로드</a:t>
            </a:r>
            <a:endParaRPr lang="ko-KR" altLang="en-US" sz="2000" b="1" kern="0">
              <a:latin typeface="Arial (Headings)"/>
            </a:endParaRPr>
          </a:p>
        </p:txBody>
      </p:sp>
      <p:pic>
        <p:nvPicPr>
          <p:cNvPr id="20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576986" y="1550917"/>
            <a:ext cx="7921519" cy="4235383"/>
          </a:xfrm>
          <a:prstGeom prst="rect">
            <a:avLst/>
          </a:prstGeom>
        </p:spPr>
      </p:pic>
      <p:sp>
        <p:nvSpPr>
          <p:cNvPr id="22" name=""/>
          <p:cNvSpPr/>
          <p:nvPr/>
        </p:nvSpPr>
        <p:spPr>
          <a:xfrm>
            <a:off x="8667520" y="5213236"/>
            <a:ext cx="764185" cy="307295"/>
          </a:xfrm>
          <a:prstGeom prst="rect">
            <a:avLst/>
          </a:prstGeom>
          <a:noFill/>
          <a:ln w="508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cxnSp>
        <p:nvCxnSpPr>
          <p:cNvPr id="23" name=""/>
          <p:cNvCxnSpPr>
            <a:stCxn id="22" idx="1"/>
          </p:cNvCxnSpPr>
          <p:nvPr/>
        </p:nvCxnSpPr>
        <p:spPr>
          <a:xfrm rot="10800000" flipV="1">
            <a:off x="2593920" y="5366900"/>
            <a:ext cx="6073600" cy="2955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"/>
          <p:cNvSpPr/>
          <p:nvPr/>
        </p:nvSpPr>
        <p:spPr>
          <a:xfrm>
            <a:off x="1569424" y="5505227"/>
            <a:ext cx="1043366" cy="307295"/>
          </a:xfrm>
          <a:prstGeom prst="rect">
            <a:avLst/>
          </a:prstGeom>
          <a:noFill/>
          <a:ln w="50800" cap="flat" cmpd="sng" algn="ctr">
            <a:solidFill>
              <a:srgbClr val="ff0000">
                <a:alpha val="100000"/>
              </a:srgbClr>
            </a:solidFill>
            <a:prstDash val="solid"/>
            <a:miter/>
          </a:ln>
        </p:spPr>
        <p:txBody>
          <a:bodyPr anchor="ctr"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cxnSp>
        <p:nvCxnSpPr>
          <p:cNvPr id="25" name=""/>
          <p:cNvCxnSpPr>
            <a:stCxn id="24" idx="0"/>
          </p:cNvCxnSpPr>
          <p:nvPr/>
        </p:nvCxnSpPr>
        <p:spPr>
          <a:xfrm flipV="1">
            <a:off x="2091108" y="3749237"/>
            <a:ext cx="4945078" cy="1755989"/>
          </a:xfrm>
          <a:prstGeom prst="straightConnector1">
            <a:avLst/>
          </a:prstGeom>
          <a:noFill/>
          <a:ln w="38100" cap="flat" cmpd="sng" algn="ctr">
            <a:solidFill>
              <a:srgbClr val="ff0000">
                <a:alpha val="100000"/>
              </a:srgbClr>
            </a:solidFill>
            <a:prstDash val="solid"/>
            <a:miter/>
            <a:tailEnd type="arrow"/>
          </a:ln>
        </p:spPr>
      </p:cxnSp>
      <p:sp>
        <p:nvSpPr>
          <p:cNvPr id="26" name=""/>
          <p:cNvSpPr/>
          <p:nvPr/>
        </p:nvSpPr>
        <p:spPr>
          <a:xfrm>
            <a:off x="7095566" y="2935118"/>
            <a:ext cx="2291470" cy="2031649"/>
          </a:xfrm>
          <a:prstGeom prst="rect">
            <a:avLst/>
          </a:prstGeom>
          <a:noFill/>
          <a:ln w="50800" cap="flat" cmpd="sng" algn="ctr">
            <a:solidFill>
              <a:srgbClr val="ff0000">
                <a:alpha val="100000"/>
              </a:srgbClr>
            </a:solidFill>
            <a:prstDash val="solid"/>
            <a:miter/>
          </a:ln>
        </p:spPr>
        <p:txBody>
          <a:bodyPr anchor="ctr"/>
          <a:p>
            <a: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329944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148</ep:Words>
  <ep:PresentationFormat>와이드스크린</ep:PresentationFormat>
  <ep:Paragraphs>89</ep:Paragraphs>
  <ep:Slides>8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ep:HeadingPairs>
  <ep:TitlesOfParts>
    <vt:vector size="9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2022-06-22T06:21:29.000</dcterms:created>
  <dc:creator>김용준</dc:creator>
  <cp:lastModifiedBy>kyjoo</cp:lastModifiedBy>
  <dcterms:modified xsi:type="dcterms:W3CDTF">2022-08-19T03:34:55.408</dcterms:modified>
  <cp:revision>641</cp:revision>
  <dc:title>PowerPoint Presentation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