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4" ContentType="video/mp4"/>
  <Override PartName="/ppt/media/media2.mp4" ContentType="video/mp4"/>
  <Override PartName="/ppt/media/media3.mp4" ContentType="vide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0" r:id="rId1"/>
  </p:sldMasterIdLst>
  <p:sldIdLst>
    <p:sldId id="318" r:id="rId2"/>
    <p:sldId id="319" r:id="rId3"/>
    <p:sldId id="277" r:id="rId4"/>
    <p:sldId id="311" r:id="rId5"/>
    <p:sldId id="312" r:id="rId6"/>
    <p:sldId id="313" r:id="rId7"/>
    <p:sldId id="314" r:id="rId8"/>
    <p:sldId id="315" r:id="rId9"/>
    <p:sldId id="317" r:id="rId10"/>
    <p:sldId id="324" r:id="rId11"/>
    <p:sldId id="320" r:id="rId12"/>
    <p:sldId id="322" r:id="rId13"/>
    <p:sldId id="323" r:id="rId14"/>
    <p:sldId id="32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보통 스타일 3">
    <a:wholeTbl>
      <a:tcTxStyle>
        <a:fontRef idx="minor">
          <a:schemeClr val="tx1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19972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144" y="114"/>
      </p:cViewPr>
      <p:guideLst>
        <p:guide orient="horz" pos="2158"/>
        <p:guide pos="38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presProps" Target="presProps.xml"  /><Relationship Id="rId17" Type="http://schemas.openxmlformats.org/officeDocument/2006/relationships/viewProps" Target="viewProps.xml"  /><Relationship Id="rId18" Type="http://schemas.openxmlformats.org/officeDocument/2006/relationships/theme" Target="theme/theme1.xml"  /><Relationship Id="rId19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Relationship Id="rId3" Type="http://schemas.openxmlformats.org/officeDocument/2006/relationships/image" Target="../media/image15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Relationship Id="rId3" Type="http://schemas.openxmlformats.org/officeDocument/2006/relationships/image" Target="../media/image16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Relationship Id="rId3" Type="http://schemas.openxmlformats.org/officeDocument/2006/relationships/image" Target="../media/image16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Relationship Id="rId3" Type="http://schemas.openxmlformats.org/officeDocument/2006/relationships/image" Target="../media/image17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Relationship Id="rId3" Type="http://schemas.openxmlformats.org/officeDocument/2006/relationships/image" Target="../media/image17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Relationship Id="rId3" Type="http://schemas.openxmlformats.org/officeDocument/2006/relationships/image" Target="../media/image3.png"  /><Relationship Id="rId4" Type="http://schemas.openxmlformats.org/officeDocument/2006/relationships/image" Target="../media/image4.png"  /><Relationship Id="rId5" Type="http://schemas.openxmlformats.org/officeDocument/2006/relationships/image" Target="../media/image5.png"  /><Relationship Id="rId6" Type="http://schemas.openxmlformats.org/officeDocument/2006/relationships/image" Target="../media/image6.png"  /><Relationship Id="rId7" Type="http://schemas.openxmlformats.org/officeDocument/2006/relationships/image" Target="../media/image7.png"  /><Relationship Id="rId8" Type="http://schemas.openxmlformats.org/officeDocument/2006/relationships/image" Target="../media/image8.png"  /></Relationships>
</file>

<file path=ppt/slides/_rels/slide6.xml.rels><?xml version="1.0" encoding="UTF-8" standalone="yes" ?><Relationships xmlns="http://schemas.openxmlformats.org/package/2006/relationships"><Relationship Id="rId1" Type="http://schemas.microsoft.com/office/2007/relationships/media" Target="../media/media1.mp4"  /><Relationship Id="rId10" Type="http://schemas.openxmlformats.org/officeDocument/2006/relationships/image" Target="../media/image10.png"  /><Relationship Id="rId11" Type="http://schemas.openxmlformats.org/officeDocument/2006/relationships/image" Target="../media/image11.png"  /><Relationship Id="rId2" Type="http://schemas.openxmlformats.org/officeDocument/2006/relationships/video" Target="../media/media1.mp4"  /><Relationship Id="rId3" Type="http://schemas.microsoft.com/office/2007/relationships/media" Target="../media/media2.mp4"  /><Relationship Id="rId4" Type="http://schemas.openxmlformats.org/officeDocument/2006/relationships/video" Target="../media/media2.mp4"  /><Relationship Id="rId5" Type="http://schemas.microsoft.com/office/2007/relationships/media" Target="../media/media3.mp4"  /><Relationship Id="rId6" Type="http://schemas.openxmlformats.org/officeDocument/2006/relationships/video" Target="../media/media3.mp4"  /><Relationship Id="rId7" Type="http://schemas.openxmlformats.org/officeDocument/2006/relationships/slideLayout" Target="../slideLayouts/slideLayout1.xml"  /><Relationship Id="rId8" Type="http://schemas.openxmlformats.org/officeDocument/2006/relationships/image" Target="../media/image2.png"  /><Relationship Id="rId9" Type="http://schemas.openxmlformats.org/officeDocument/2006/relationships/image" Target="../media/image9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Relationship Id="rId3" Type="http://schemas.openxmlformats.org/officeDocument/2006/relationships/image" Target="../media/image12.png"  /><Relationship Id="rId4" Type="http://schemas.openxmlformats.org/officeDocument/2006/relationships/image" Target="../media/image13.png"  /><Relationship Id="rId5" Type="http://schemas.openxmlformats.org/officeDocument/2006/relationships/image" Target="../media/image14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Relationship Id="rId3" Type="http://schemas.openxmlformats.org/officeDocument/2006/relationships/image" Target="../media/image15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xmlns:mc="http://schemas.openxmlformats.org/markup-compatibility/2006" xmlns:hp="http://schemas.haansoft.com/office/presentation/8.0" lang="en-US" sz="1400" b="1" i="1" mc:Ignorable="hp" hp:hslEmbossed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xmlns:mc="http://schemas.openxmlformats.org/markup-compatibility/2006" xmlns:hp="http://schemas.haansoft.com/office/presentation/8.0" lang="en-US" sz="1800" b="1" i="1" mc:Ignorable="hp" hp:hslEmbossed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>
          <a:xfrm>
            <a:off x="3049348" y="4070306"/>
            <a:ext cx="6088566" cy="54001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현대건설 영상 안전관리 </a:t>
            </a:r>
            <a:r>
              <a:rPr kumimoji="0" lang="en-US" altLang="ko-KR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AI </a:t>
            </a: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개발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effectLst/>
              <a:latin typeface="맑은 고딕"/>
            </a:endParaRP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effectLst/>
              <a:latin typeface="맑은 고딕"/>
            </a:endParaRP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2022-08-12</a:t>
            </a:r>
            <a:endParaRPr kumimoji="0" lang="en-US" altLang="ko-KR" sz="2800" b="1" i="0" u="none" strike="noStrike" kern="0" cap="none" spc="0" normalizeH="0" baseline="0">
              <a:solidFill>
                <a:srgbClr val="000000"/>
              </a:solidFill>
              <a:effectLst/>
              <a:latin typeface="맑은 고딕"/>
            </a:endParaRP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effectLst/>
              <a:latin typeface="맑은 고딕"/>
            </a:endParaRPr>
          </a:p>
        </p:txBody>
      </p:sp>
      <p:sp>
        <p:nvSpPr>
          <p:cNvPr id="24" name="Slide Number Placeholder 16"/>
          <p:cNvSpPr>
            <a:spLocks noGrp="1"/>
          </p:cNvSpPr>
          <p:nvPr/>
        </p:nvSpPr>
        <p:spPr>
          <a:xfrm>
            <a:off x="0" y="6595615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AUG</a:t>
            </a: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 </a:t>
            </a:r>
            <a:r>
              <a:rPr xmlns:mc="http://schemas.openxmlformats.org/markup-compatibility/2006" xmlns:hp="http://schemas.haansoft.com/office/presentation/8.0" kumimoji="0" lang="en-US" altLang="ko-KR" sz="1400" b="1" i="1" u="none" strike="noStrike" kern="1200" cap="none" spc="0" normalizeH="0" baseline="0" mc:Ignorable="hp" hp:hslEmbossed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12</a:t>
            </a:r>
            <a:r>
              <a:rPr xmlns:mc="http://schemas.openxmlformats.org/markup-compatibility/2006" xmlns:hp="http://schemas.haansoft.com/office/presentation/8.0" lang="en-US" sz="1400" b="1" i="1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,</a:t>
            </a: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 2022</a:t>
            </a:r>
            <a:endPara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<a:solidFill>
                <a:srgbClr val="ffffff"/>
              </a:solidFill>
              <a:latin typeface="Arial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43239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2" y="775984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7927476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3200" b="1" kern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웹 시연</a:t>
            </a:r>
            <a:endParaRPr xmlns:mc="http://schemas.openxmlformats.org/markup-compatibility/2006" xmlns:hp="http://schemas.haansoft.com/office/presentation/8.0" lang="ko-KR" altLang="en-US" sz="3200" b="1" kern="0" mc:Ignorable="hp" hp:hslEmbossed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/>
        </p:nvSpPr>
        <p:spPr>
          <a:xfrm>
            <a:off x="840788" y="1240663"/>
            <a:ext cx="11116087" cy="2134304"/>
          </a:xfrm>
          <a:prstGeom prst="rect">
            <a:avLst/>
          </a:prstGeom>
          <a:ln/>
        </p:spPr>
        <p:txBody>
          <a:bodyPr vert="horz" lIns="93600" tIns="45720" rIns="93600" bIns="45720" anchor="ctr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2000" b="1" kern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276" y="3972438"/>
            <a:ext cx="5843847" cy="359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20" name="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44966" y="1080135"/>
            <a:ext cx="11881485" cy="5040630"/>
          </a:xfrm>
          <a:prstGeom prst="rect">
            <a:avLst/>
          </a:prstGeom>
        </p:spPr>
      </p:pic>
      <p:sp>
        <p:nvSpPr>
          <p:cNvPr id="21" name=""/>
          <p:cNvSpPr/>
          <p:nvPr/>
        </p:nvSpPr>
        <p:spPr>
          <a:xfrm>
            <a:off x="606807" y="5453060"/>
            <a:ext cx="1699719" cy="780064"/>
          </a:xfrm>
          <a:prstGeom prst="rect">
            <a:avLst/>
          </a:prstGeom>
          <a:solidFill>
            <a:srgbClr val="ffef99">
              <a:alpha val="100000"/>
            </a:srgbClr>
          </a:solidFill>
          <a:ln w="12700" cap="flat" cmpd="sng" algn="ctr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구역 설정 위젯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2" name=""/>
          <p:cNvSpPr/>
          <p:nvPr/>
        </p:nvSpPr>
        <p:spPr>
          <a:xfrm>
            <a:off x="9783325" y="2271712"/>
            <a:ext cx="1699719" cy="780064"/>
          </a:xfrm>
          <a:prstGeom prst="rect">
            <a:avLst/>
          </a:prstGeom>
          <a:solidFill>
            <a:srgbClr val="ffef99">
              <a:alpha val="100000"/>
            </a:srgbClr>
          </a:solidFill>
          <a:ln w="12700" cap="flat" cmpd="sng" algn="ctr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구역별 영상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54251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2" y="775984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7927476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3200" b="1" kern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웹 시연</a:t>
            </a:r>
            <a:endParaRPr xmlns:mc="http://schemas.openxmlformats.org/markup-compatibility/2006" xmlns:hp="http://schemas.haansoft.com/office/presentation/8.0" lang="ko-KR" altLang="en-US" sz="3200" b="1" kern="0" mc:Ignorable="hp" hp:hslEmbossed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/>
        </p:nvSpPr>
        <p:spPr>
          <a:xfrm>
            <a:off x="840788" y="1240663"/>
            <a:ext cx="11116087" cy="2134304"/>
          </a:xfrm>
          <a:prstGeom prst="rect">
            <a:avLst/>
          </a:prstGeom>
          <a:ln/>
        </p:spPr>
        <p:txBody>
          <a:bodyPr vert="horz" lIns="93600" tIns="45720" rIns="93600" bIns="45720" anchor="ctr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2000" b="1" kern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276" y="3972438"/>
            <a:ext cx="5843847" cy="359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21" name="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44018" y="1080135"/>
            <a:ext cx="11881485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0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2" y="775984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7927476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3200" b="1" kern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웹 시연</a:t>
            </a:r>
            <a:endParaRPr xmlns:mc="http://schemas.openxmlformats.org/markup-compatibility/2006" xmlns:hp="http://schemas.haansoft.com/office/presentation/8.0" lang="ko-KR" altLang="en-US" sz="3200" b="1" kern="0" mc:Ignorable="hp" hp:hslEmbossed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/>
        </p:nvSpPr>
        <p:spPr>
          <a:xfrm>
            <a:off x="840788" y="1240663"/>
            <a:ext cx="11116087" cy="2134304"/>
          </a:xfrm>
          <a:prstGeom prst="rect">
            <a:avLst/>
          </a:prstGeom>
          <a:ln/>
        </p:spPr>
        <p:txBody>
          <a:bodyPr vert="horz" lIns="93600" tIns="45720" rIns="93600" bIns="45720" anchor="ctr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2000" b="1" kern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276" y="3972438"/>
            <a:ext cx="5843847" cy="359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21" name="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44018" y="1080135"/>
            <a:ext cx="11881485" cy="5040630"/>
          </a:xfrm>
          <a:prstGeom prst="rect">
            <a:avLst/>
          </a:prstGeom>
        </p:spPr>
      </p:pic>
      <p:sp>
        <p:nvSpPr>
          <p:cNvPr id="29" name=""/>
          <p:cNvSpPr/>
          <p:nvPr/>
        </p:nvSpPr>
        <p:spPr>
          <a:xfrm>
            <a:off x="6839114" y="5715819"/>
            <a:ext cx="5090126" cy="755430"/>
          </a:xfrm>
          <a:prstGeom prst="rect">
            <a:avLst/>
          </a:prstGeom>
          <a:solidFill>
            <a:srgbClr val="ffef99">
              <a:alpha val="100000"/>
            </a:srgbClr>
          </a:solidFill>
          <a:ln w="12700" cap="flat" cmpd="sng" algn="ctr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구역별 경고 실시간 누적 히스토리 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맑은 고딕"/>
              <a:cs typeface="맑은 고딕"/>
            </a:endParaRPr>
          </a:p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추가 검토</a:t>
            </a:r>
            <a:r>
              <a:rPr xmlns:mc="http://schemas.openxmlformats.org/markup-compatibility/2006" xmlns:hp="http://schemas.haansoft.com/office/presentation/8.0" kumimoji="0" lang="en-US" altLang="ko-KR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)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 굴삭기 작업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4" name=""/>
          <p:cNvSpPr/>
          <p:nvPr/>
        </p:nvSpPr>
        <p:spPr>
          <a:xfrm>
            <a:off x="122346" y="4714052"/>
            <a:ext cx="2627586" cy="755430"/>
          </a:xfrm>
          <a:prstGeom prst="rect">
            <a:avLst/>
          </a:prstGeom>
          <a:solidFill>
            <a:srgbClr val="ffef99"/>
          </a:solidFill>
          <a:ln>
            <a:solidFill>
              <a:schemeClr val="dk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ko-KR" altLang="en-US">
                <a:solidFill>
                  <a:schemeClr val="dk1"/>
                </a:solidFill>
              </a:rPr>
              <a:t>날짜별 조회 위젯 추가</a:t>
            </a:r>
            <a:endParaRPr lang="ko-KR" altLang="en-US">
              <a:solidFill>
                <a:schemeClr val="dk1"/>
              </a:solidFill>
            </a:endParaRPr>
          </a:p>
        </p:txBody>
      </p:sp>
      <p:sp>
        <p:nvSpPr>
          <p:cNvPr id="32" name=""/>
          <p:cNvSpPr/>
          <p:nvPr/>
        </p:nvSpPr>
        <p:spPr>
          <a:xfrm>
            <a:off x="6654853" y="941493"/>
            <a:ext cx="2627586" cy="755430"/>
          </a:xfrm>
          <a:prstGeom prst="rect">
            <a:avLst/>
          </a:prstGeom>
          <a:solidFill>
            <a:srgbClr val="ffef99">
              <a:alpha val="100000"/>
            </a:srgbClr>
          </a:solidFill>
          <a:ln w="12700" cap="flat" cmpd="sng" algn="ctr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구역 및 시간별 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맑은 고딕"/>
              <a:cs typeface="맑은 고딕"/>
            </a:endParaRPr>
          </a:p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위험 감지 대시보드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8666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2" y="775984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7927476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3200" b="1" kern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웹 시연</a:t>
            </a:r>
            <a:endParaRPr xmlns:mc="http://schemas.openxmlformats.org/markup-compatibility/2006" xmlns:hp="http://schemas.haansoft.com/office/presentation/8.0" lang="ko-KR" altLang="en-US" sz="3200" b="1" kern="0" mc:Ignorable="hp" hp:hslEmbossed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/>
        </p:nvSpPr>
        <p:spPr>
          <a:xfrm>
            <a:off x="840788" y="1240663"/>
            <a:ext cx="11116087" cy="2134304"/>
          </a:xfrm>
          <a:prstGeom prst="rect">
            <a:avLst/>
          </a:prstGeom>
          <a:ln/>
        </p:spPr>
        <p:txBody>
          <a:bodyPr vert="horz" lIns="93600" tIns="45720" rIns="93600" bIns="45720" anchor="ctr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2000" b="1" kern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276" y="3972438"/>
            <a:ext cx="5843847" cy="359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21" name="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44018" y="1080135"/>
            <a:ext cx="11881485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0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2" y="775984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7927476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3200" b="1" kern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웹 시연</a:t>
            </a:r>
            <a:endParaRPr xmlns:mc="http://schemas.openxmlformats.org/markup-compatibility/2006" xmlns:hp="http://schemas.haansoft.com/office/presentation/8.0" lang="ko-KR" altLang="en-US" sz="3200" b="1" kern="0" mc:Ignorable="hp" hp:hslEmbossed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/>
        </p:nvSpPr>
        <p:spPr>
          <a:xfrm>
            <a:off x="840788" y="1240663"/>
            <a:ext cx="11116087" cy="2134304"/>
          </a:xfrm>
          <a:prstGeom prst="rect">
            <a:avLst/>
          </a:prstGeom>
          <a:ln/>
        </p:spPr>
        <p:txBody>
          <a:bodyPr vert="horz" lIns="93600" tIns="45720" rIns="93600" bIns="45720" anchor="ctr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2000" b="1" kern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276" y="3972438"/>
            <a:ext cx="5843847" cy="359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21" name="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44018" y="1080135"/>
            <a:ext cx="11881485" cy="5040630"/>
          </a:xfrm>
          <a:prstGeom prst="rect">
            <a:avLst/>
          </a:prstGeom>
        </p:spPr>
      </p:pic>
      <p:sp>
        <p:nvSpPr>
          <p:cNvPr id="23" name=""/>
          <p:cNvSpPr/>
          <p:nvPr/>
        </p:nvSpPr>
        <p:spPr>
          <a:xfrm>
            <a:off x="1296547" y="5765088"/>
            <a:ext cx="2627586" cy="755430"/>
          </a:xfrm>
          <a:prstGeom prst="rect">
            <a:avLst/>
          </a:prstGeom>
          <a:solidFill>
            <a:srgbClr val="ffef99">
              <a:alpha val="100000"/>
            </a:srgbClr>
          </a:solidFill>
          <a:ln w="12700" cap="flat" cmpd="sng" algn="ctr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해당 경고 발생시간 및 경고 내용 조회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50505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ko-KR" altLang="en-US" sz="3200" b="1" kern="0" spc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목차</a:t>
            </a:r>
            <a:endParaRPr lang="ko-KR" altLang="en-US" sz="3200" b="1" kern="0" spc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xmlns:mc="http://schemas.openxmlformats.org/markup-compatibility/2006" xmlns:hp="http://schemas.haansoft.com/office/presentation/8.0" lang="en-US" sz="1400" b="1" i="1" mc:Ignorable="hp" hp:hslEmbossed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xmlns:mc="http://schemas.openxmlformats.org/markup-compatibility/2006" xmlns:hp="http://schemas.haansoft.com/office/presentation/8.0" lang="en-US" sz="1800" b="1" i="1" mc:Ignorable="hp" hp:hslEmbossed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8171" y="3063240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>
          <a:xfrm>
            <a:off x="1765387" y="2883217"/>
            <a:ext cx="6088566" cy="548223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ko-KR" altLang="en-US" sz="2800" b="1" kern="0">
                <a:solidFill>
                  <a:srgbClr val="000000"/>
                </a:solidFill>
                <a:latin typeface="맑은 고딕"/>
              </a:rPr>
              <a:t>굴삭기 작업시간 측정</a:t>
            </a:r>
            <a:endParaRPr lang="ko-KR" altLang="en-US" sz="2800" b="1" kern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68171" y="3655451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>
          <a:xfrm>
            <a:off x="1764220" y="3475429"/>
            <a:ext cx="6792851" cy="548223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ko-KR" altLang="en-US" sz="2800" b="1" kern="0">
                <a:solidFill>
                  <a:srgbClr val="000000"/>
                </a:solidFill>
                <a:latin typeface="맑은 고딕"/>
              </a:rPr>
              <a:t>웹 페이지</a:t>
            </a:r>
            <a:endParaRPr lang="ko-KR" altLang="en-US" sz="2800" b="1" kern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sp>
        <p:nvSpPr>
          <p:cNvPr id="20" name="Rectangle 10"/>
          <p:cNvSpPr/>
          <p:nvPr/>
        </p:nvSpPr>
        <p:spPr>
          <a:xfrm>
            <a:off x="1368171" y="2523172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>
          <a:xfrm>
            <a:off x="1764220" y="2333091"/>
            <a:ext cx="6088566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시인성</a:t>
            </a:r>
            <a:r>
              <a:rPr kumimoji="0" lang="en-US" altLang="ko-KR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 </a:t>
            </a: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개선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>
          <a:xfrm>
            <a:off x="1764220" y="1800225"/>
            <a:ext cx="6088566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프로젝트 목표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6" name="Rectangle 10"/>
          <p:cNvSpPr/>
          <p:nvPr/>
        </p:nvSpPr>
        <p:spPr>
          <a:xfrm>
            <a:off x="1368171" y="1980247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44519" y="5044522"/>
            <a:ext cx="768626" cy="1497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7" name="Rectangle 12"/>
          <p:cNvSpPr/>
          <p:nvPr/>
        </p:nvSpPr>
        <p:spPr>
          <a:xfrm>
            <a:off x="1368171" y="4295718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28" name="TextBox 10"/>
          <p:cNvSpPr txBox="1">
            <a:spLocks noChangeArrowheads="1"/>
          </p:cNvSpPr>
          <p:nvPr/>
        </p:nvSpPr>
        <p:spPr>
          <a:xfrm>
            <a:off x="1764220" y="4132985"/>
            <a:ext cx="6792851" cy="548223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ko-KR" altLang="en-US" sz="2800" b="1" kern="0">
                <a:solidFill>
                  <a:srgbClr val="000000"/>
                </a:solidFill>
                <a:latin typeface="맑은 고딕"/>
              </a:rPr>
              <a:t>시인성 반영사항</a:t>
            </a:r>
            <a:endParaRPr lang="ko-KR" altLang="en-US" sz="2800" b="1" kern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9" name=""/>
          <p:cNvSpPr/>
          <p:nvPr/>
        </p:nvSpPr>
        <p:spPr>
          <a:xfrm>
            <a:off x="1017368" y="3892932"/>
            <a:ext cx="3826422" cy="1313792"/>
          </a:xfrm>
          <a:prstGeom prst="ellipse">
            <a:avLst/>
          </a:prstGeom>
          <a:solidFill>
            <a:schemeClr val="lt1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30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b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프로젝트 목표</a:t>
            </a:r>
            <a:endParaRPr lang="ko-KR" altLang="en-US" sz="3200" b="1" kern="0" spc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 b="1" i="1" dirty="0">
              <a:solidFill>
                <a:schemeClr val="bg1"/>
              </a:solidFill>
              <a:latin typeface="Arial (Headings)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876190" y="1967405"/>
            <a:ext cx="3481551" cy="3916745"/>
          </a:xfrm>
          <a:prstGeom prst="rect">
            <a:avLst/>
          </a:prstGeom>
          <a:noFill/>
          <a:ln w="38100" cap="rnd">
            <a:solidFill>
              <a:schemeClr val="dk1"/>
            </a:solidFill>
          </a:ln>
          <a:effectLst>
            <a:softEdge rad="635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697156" y="366045"/>
            <a:ext cx="10797687" cy="4926565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/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 (Headings)"/>
              </a:rPr>
              <a:t>CCTV</a:t>
            </a:r>
            <a:r>
              <a:rPr lang="ko-KR" altLang="en-US" sz="2400" b="1" kern="0" dirty="0">
                <a:solidFill>
                  <a:srgbClr val="000000"/>
                </a:solidFill>
                <a:latin typeface="Arial (Headings)"/>
              </a:rPr>
              <a:t>기반 건설안전 관리 모델 학습 및 플랫폼 구축 </a:t>
            </a: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현장의 노이즈 및 스케일 등의 상황을 고려한 실시간 위험 감지 모델 생성</a:t>
            </a:r>
          </a:p>
          <a:p>
            <a:pPr marL="0" indent="0" algn="l" latinLnBrk="1">
              <a:lnSpc>
                <a:spcPct val="15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	-&gt;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 현장 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CCTV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비디오 수집 및 </a:t>
            </a:r>
            <a:r>
              <a:rPr lang="en-US" altLang="ko-KR" sz="2000" b="1" kern="0" dirty="0" err="1">
                <a:solidFill>
                  <a:srgbClr val="FF0000"/>
                </a:solidFill>
                <a:latin typeface="Arial (Headings)"/>
              </a:rPr>
              <a:t>Finetunning</a:t>
            </a:r>
            <a:endParaRPr lang="en-US" altLang="ko-KR" sz="2000" b="1" kern="0" dirty="0">
              <a:solidFill>
                <a:srgbClr val="FF0000"/>
              </a:solidFill>
              <a:latin typeface="Arial (Headings)"/>
            </a:endParaRP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현장 안전 위반사항 자동 검출 </a:t>
            </a:r>
            <a:endParaRPr lang="en-US" altLang="ko-KR" sz="2000" b="1" kern="0" dirty="0">
              <a:solidFill>
                <a:srgbClr val="000000"/>
              </a:solidFill>
              <a:latin typeface="Arial (Headings)"/>
            </a:endParaRPr>
          </a:p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	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-&gt;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신호수 위반 사항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,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 중장비 반경 거리 표식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및 경고</a:t>
            </a: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정확도 및 </a:t>
            </a:r>
            <a:r>
              <a:rPr lang="ko-KR" altLang="en-US" sz="2000" b="1" kern="0" dirty="0" err="1">
                <a:solidFill>
                  <a:srgbClr val="000000"/>
                </a:solidFill>
                <a:latin typeface="Arial (Headings)"/>
              </a:rPr>
              <a:t>오판율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개선</a:t>
            </a:r>
          </a:p>
          <a:p>
            <a:pPr marL="0" indent="0" algn="l" latinLnBrk="1">
              <a:lnSpc>
                <a:spcPct val="15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	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-&gt;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모델 간 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Ensemble</a:t>
            </a: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실시간으로 관리 감독 가능한 플랫폼 구현</a:t>
            </a:r>
          </a:p>
          <a:p>
            <a:pPr marL="0" indent="0" algn="l" latinLnBrk="1">
              <a:lnSpc>
                <a:spcPct val="15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	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-&gt;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 현장 환경 및 시나리오에 알맞는 웹 플랫폼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80EB80-BF8F-76F1-AF72-EDBCB98E0C71}"/>
              </a:ext>
            </a:extLst>
          </p:cNvPr>
          <p:cNvSpPr txBox="1"/>
          <p:nvPr/>
        </p:nvSpPr>
        <p:spPr>
          <a:xfrm>
            <a:off x="727137" y="5377899"/>
            <a:ext cx="8903424" cy="871585"/>
          </a:xfrm>
          <a:prstGeom prst="rect">
            <a:avLst/>
          </a:prstGeom>
          <a:noFill/>
          <a:ln w="38100">
            <a:solidFill>
              <a:srgbClr val="FFC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1800" b="1" kern="0" dirty="0">
                <a:solidFill>
                  <a:srgbClr val="000000"/>
                </a:solidFill>
                <a:latin typeface="Arial (Headings)"/>
              </a:rPr>
              <a:t>건설중장비 경제성 분석</a:t>
            </a:r>
            <a:endParaRPr lang="en-US" altLang="ko-KR" sz="1800" b="1" kern="0" dirty="0">
              <a:solidFill>
                <a:srgbClr val="000000"/>
              </a:solidFill>
              <a:latin typeface="Arial (Headings)"/>
            </a:endParaRPr>
          </a:p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ko-KR" altLang="en-US" sz="1800" b="1" kern="0" dirty="0">
                <a:solidFill>
                  <a:srgbClr val="000000"/>
                </a:solidFill>
                <a:latin typeface="Arial (Headings)"/>
              </a:rPr>
              <a:t>	</a:t>
            </a:r>
            <a:r>
              <a:rPr lang="en-US" altLang="ko-KR" sz="1800" b="1" kern="0" dirty="0">
                <a:solidFill>
                  <a:srgbClr val="FF0000"/>
                </a:solidFill>
                <a:latin typeface="Arial (Headings)"/>
              </a:rPr>
              <a:t>-&gt; </a:t>
            </a:r>
            <a:r>
              <a:rPr lang="ko-KR" altLang="en-US" sz="1800" b="1" kern="0" dirty="0">
                <a:solidFill>
                  <a:srgbClr val="FF0000"/>
                </a:solidFill>
                <a:latin typeface="Arial (Headings)"/>
              </a:rPr>
              <a:t>중장비</a:t>
            </a:r>
            <a:r>
              <a:rPr lang="en-US" altLang="ko-KR" sz="1800" b="1" kern="0" dirty="0">
                <a:solidFill>
                  <a:srgbClr val="FF0000"/>
                </a:solidFill>
                <a:latin typeface="Arial (Headings)"/>
              </a:rPr>
              <a:t>(</a:t>
            </a:r>
            <a:r>
              <a:rPr lang="ko-KR" altLang="en-US" sz="1800" b="1" kern="0" dirty="0">
                <a:solidFill>
                  <a:srgbClr val="FF0000"/>
                </a:solidFill>
                <a:latin typeface="Arial (Headings)"/>
              </a:rPr>
              <a:t>굴삭기</a:t>
            </a:r>
            <a:r>
              <a:rPr lang="en-US" altLang="ko-KR" sz="1800" b="1" kern="0" dirty="0">
                <a:solidFill>
                  <a:srgbClr val="FF0000"/>
                </a:solidFill>
                <a:latin typeface="Arial (Headings)"/>
              </a:rPr>
              <a:t>) </a:t>
            </a:r>
            <a:r>
              <a:rPr lang="ko-KR" altLang="en-US" sz="1800" b="1" kern="0" dirty="0">
                <a:solidFill>
                  <a:srgbClr val="FF0000"/>
                </a:solidFill>
                <a:latin typeface="Arial (Headings)"/>
              </a:rPr>
              <a:t>작업시간 측정 및 분석</a:t>
            </a:r>
          </a:p>
        </p:txBody>
      </p:sp>
    </p:spTree>
    <p:extLst>
      <p:ext uri="{BB962C8B-B14F-4D97-AF65-F5344CB8AC3E}">
        <p14:creationId xmlns:p14="http://schemas.microsoft.com/office/powerpoint/2010/main" val="20690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2" y="775984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F76AD1C8-3F17-E54C-0AA2-07F1B5C344D5}"/>
              </a:ext>
            </a:extLst>
          </p:cNvPr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시인성 개선 반영사항</a:t>
            </a:r>
            <a:endParaRPr kumimoji="0" lang="ko-KR" altLang="en-US" sz="3200" b="1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06FEBF6-F970-6AF4-BFCD-889F5FC74509}"/>
              </a:ext>
            </a:extLst>
          </p:cNvPr>
          <p:cNvSpPr>
            <a:spLocks noGrp="1" noChangeArrowheads="1"/>
          </p:cNvSpPr>
          <p:nvPr/>
        </p:nvSpPr>
        <p:spPr>
          <a:xfrm>
            <a:off x="726785" y="1076079"/>
            <a:ext cx="7096415" cy="5005937"/>
          </a:xfrm>
          <a:prstGeom prst="rect">
            <a:avLst/>
          </a:prstGeom>
          <a:ln/>
        </p:spPr>
        <p:txBody>
          <a:bodyPr vert="horz" lIns="93600" tIns="45720" rIns="93600" bIns="45720" anchor="ctr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8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월 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5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일차 시인성 개선 피드백 </a:t>
            </a:r>
            <a:endParaRPr lang="en-US" altLang="ko-KR" sz="2000" b="1" kern="0" dirty="0">
              <a:solidFill>
                <a:srgbClr val="000000"/>
              </a:solidFill>
              <a:latin typeface="Arial (Headings)"/>
              <a:ea typeface="휴먼명조"/>
            </a:endParaRPr>
          </a:p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2000" b="1" kern="0" dirty="0">
              <a:solidFill>
                <a:srgbClr val="000000"/>
              </a:solidFill>
              <a:latin typeface="Arial (Headings)"/>
              <a:ea typeface="휴먼명조"/>
            </a:endParaRPr>
          </a:p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1.</a:t>
            </a:r>
          </a:p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(</a:t>
            </a: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기존</a:t>
            </a: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) </a:t>
            </a: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일반 작업자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가 중장비 반경 내로 들어오면 노란색 표기</a:t>
            </a:r>
            <a:endParaRPr lang="en-US" altLang="ko-KR" sz="2000" b="1" kern="0" dirty="0">
              <a:solidFill>
                <a:srgbClr val="000000"/>
              </a:solidFill>
              <a:latin typeface="Arial (Headings)"/>
              <a:ea typeface="휴먼명조"/>
            </a:endParaRPr>
          </a:p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(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변경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) 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빨간색으로 색상 변경</a:t>
            </a:r>
            <a:endParaRPr lang="en-US" altLang="ko-KR" sz="2000" b="1" kern="0" dirty="0">
              <a:solidFill>
                <a:srgbClr val="000000"/>
              </a:solidFill>
              <a:latin typeface="Arial (Headings)"/>
              <a:ea typeface="휴먼명조"/>
            </a:endParaRPr>
          </a:p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altLang="ko-KR" sz="2000" b="1" i="0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2.</a:t>
            </a:r>
          </a:p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(</a:t>
            </a: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기존</a:t>
            </a: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) 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신호수 감지  빨간색 표기 </a:t>
            </a:r>
            <a:endParaRPr lang="en-US" altLang="ko-KR" sz="2000" b="1" kern="0" dirty="0">
              <a:solidFill>
                <a:srgbClr val="000000"/>
              </a:solidFill>
              <a:latin typeface="Arial (Headings)"/>
              <a:ea typeface="휴먼명조"/>
            </a:endParaRPr>
          </a:p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(</a:t>
            </a: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변경</a:t>
            </a: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) </a:t>
            </a: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초록색으로 색상 변경</a:t>
            </a:r>
            <a:endParaRPr kumimoji="0" lang="en-US" altLang="ko-KR" sz="2000" b="1" i="0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</p:spTree>
    <p:extLst>
      <p:ext uri="{BB962C8B-B14F-4D97-AF65-F5344CB8AC3E}">
        <p14:creationId xmlns:p14="http://schemas.microsoft.com/office/powerpoint/2010/main" val="2341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2" y="775984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F76AD1C8-3F17-E54C-0AA2-07F1B5C344D5}"/>
              </a:ext>
            </a:extLst>
          </p:cNvPr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굴삭기 작업시간 측정</a:t>
            </a:r>
            <a:endParaRPr kumimoji="0" lang="ko-KR" altLang="en-US" sz="3200" b="1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06FEBF6-F970-6AF4-BFCD-889F5FC74509}"/>
              </a:ext>
            </a:extLst>
          </p:cNvPr>
          <p:cNvSpPr>
            <a:spLocks noGrp="1" noChangeArrowheads="1"/>
          </p:cNvSpPr>
          <p:nvPr/>
        </p:nvSpPr>
        <p:spPr>
          <a:xfrm>
            <a:off x="857414" y="1124911"/>
            <a:ext cx="7096415" cy="534229"/>
          </a:xfrm>
          <a:prstGeom prst="rect">
            <a:avLst/>
          </a:prstGeom>
          <a:ln/>
        </p:spPr>
        <p:txBody>
          <a:bodyPr vert="horz" lIns="93600" tIns="45720" rIns="93600" bIns="45720" anchor="ctr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건설 중장비 투입 관련 경제성 분석 개념도</a:t>
            </a:r>
            <a:endParaRPr lang="en-US" altLang="ko-KR" sz="2000" b="1" kern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0D9CFF41-99A2-1BFD-4819-0CDAE57646A7}"/>
              </a:ext>
            </a:extLst>
          </p:cNvPr>
          <p:cNvSpPr txBox="1"/>
          <p:nvPr/>
        </p:nvSpPr>
        <p:spPr>
          <a:xfrm>
            <a:off x="3234583" y="6131959"/>
            <a:ext cx="72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site2</a:t>
            </a:r>
            <a:endParaRPr lang="ko-KR" altLang="en-US" dirty="0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639DABB9-ACEC-A916-3163-C39D1EA9226F}"/>
              </a:ext>
            </a:extLst>
          </p:cNvPr>
          <p:cNvSpPr txBox="1"/>
          <p:nvPr/>
        </p:nvSpPr>
        <p:spPr>
          <a:xfrm>
            <a:off x="5214285" y="6101629"/>
            <a:ext cx="72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site3</a:t>
            </a:r>
            <a:endParaRPr lang="ko-KR" altLang="en-US" dirty="0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9718658C-4121-1706-EFB1-5F64353E2F4C}"/>
              </a:ext>
            </a:extLst>
          </p:cNvPr>
          <p:cNvSpPr txBox="1"/>
          <p:nvPr/>
        </p:nvSpPr>
        <p:spPr>
          <a:xfrm>
            <a:off x="7350200" y="2220984"/>
            <a:ext cx="477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xx</a:t>
            </a:r>
            <a:r>
              <a:rPr lang="ko-KR" altLang="en-US" sz="1400" dirty="0"/>
              <a:t>월 </a:t>
            </a:r>
            <a:r>
              <a:rPr lang="en-US" altLang="ko-KR" sz="1400" dirty="0"/>
              <a:t>xx</a:t>
            </a:r>
            <a:r>
              <a:rPr lang="ko-KR" altLang="en-US" sz="1400" dirty="0"/>
              <a:t>일 </a:t>
            </a:r>
            <a:r>
              <a:rPr lang="en-US" altLang="ko-KR" sz="1400" dirty="0"/>
              <a:t>: </a:t>
            </a:r>
            <a:r>
              <a:rPr lang="ko-KR" altLang="en-US" sz="1400" dirty="0"/>
              <a:t>투입 중장비 </a:t>
            </a:r>
            <a:r>
              <a:rPr lang="en-US" altLang="ko-KR" sz="1400" dirty="0"/>
              <a:t>3</a:t>
            </a:r>
            <a:r>
              <a:rPr lang="ko-KR" altLang="en-US" sz="1400" dirty="0"/>
              <a:t>대</a:t>
            </a:r>
            <a:r>
              <a:rPr lang="en-US" altLang="ko-KR" sz="1400" dirty="0"/>
              <a:t>, </a:t>
            </a:r>
            <a:r>
              <a:rPr lang="ko-KR" altLang="en-US" sz="1400" dirty="0"/>
              <a:t>총 가동시간 </a:t>
            </a:r>
            <a:r>
              <a:rPr lang="en-US" altLang="ko-KR" sz="1400" dirty="0"/>
              <a:t>13</a:t>
            </a:r>
            <a:r>
              <a:rPr lang="ko-KR" altLang="en-US" sz="1400" dirty="0"/>
              <a:t>시간</a:t>
            </a:r>
            <a:endParaRPr lang="en-US" altLang="ko-KR" sz="1400" dirty="0"/>
          </a:p>
          <a:p>
            <a:r>
              <a:rPr lang="en-US" altLang="ko-KR" sz="1400" dirty="0"/>
              <a:t>xx</a:t>
            </a:r>
            <a:r>
              <a:rPr lang="ko-KR" altLang="en-US" sz="1400" dirty="0"/>
              <a:t>월 </a:t>
            </a:r>
            <a:r>
              <a:rPr lang="en-US" altLang="ko-KR" sz="1400" dirty="0"/>
              <a:t>xx</a:t>
            </a:r>
            <a:r>
              <a:rPr lang="ko-KR" altLang="en-US" sz="1400" dirty="0"/>
              <a:t>일 </a:t>
            </a:r>
            <a:r>
              <a:rPr lang="en-US" altLang="ko-KR" sz="1400" dirty="0"/>
              <a:t>: </a:t>
            </a:r>
            <a:r>
              <a:rPr lang="ko-KR" altLang="en-US" sz="1400" dirty="0"/>
              <a:t>투입 중장비 </a:t>
            </a:r>
            <a:r>
              <a:rPr lang="en-US" altLang="ko-KR" sz="1400" dirty="0"/>
              <a:t>3</a:t>
            </a:r>
            <a:r>
              <a:rPr lang="ko-KR" altLang="en-US" sz="1400" dirty="0"/>
              <a:t>대</a:t>
            </a:r>
            <a:r>
              <a:rPr lang="en-US" altLang="ko-KR" sz="1400" dirty="0"/>
              <a:t>, </a:t>
            </a:r>
            <a:r>
              <a:rPr lang="ko-KR" altLang="en-US" sz="1400" dirty="0"/>
              <a:t>총 가동시간 </a:t>
            </a:r>
            <a:r>
              <a:rPr lang="en-US" altLang="ko-KR" sz="1400" dirty="0"/>
              <a:t>11</a:t>
            </a:r>
            <a:r>
              <a:rPr lang="ko-KR" altLang="en-US" sz="1400" dirty="0"/>
              <a:t>시간</a:t>
            </a:r>
          </a:p>
        </p:txBody>
      </p:sp>
      <p:grpSp>
        <p:nvGrpSpPr>
          <p:cNvPr id="1059" name="그룹 1058">
            <a:extLst>
              <a:ext uri="{FF2B5EF4-FFF2-40B4-BE49-F238E27FC236}">
                <a16:creationId xmlns:a16="http://schemas.microsoft.com/office/drawing/2014/main" id="{C2044631-DDDD-671C-6D1D-5F1BBB167CEF}"/>
              </a:ext>
            </a:extLst>
          </p:cNvPr>
          <p:cNvGrpSpPr/>
          <p:nvPr/>
        </p:nvGrpSpPr>
        <p:grpSpPr>
          <a:xfrm>
            <a:off x="633037" y="1520356"/>
            <a:ext cx="8435462" cy="5014166"/>
            <a:chOff x="227596" y="1554538"/>
            <a:chExt cx="8435462" cy="501416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58E018B-FEFC-C6AC-1AA8-1DB9D0686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447" y="4443789"/>
              <a:ext cx="534229" cy="53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직선 화살표 연결선 2">
              <a:extLst>
                <a:ext uri="{FF2B5EF4-FFF2-40B4-BE49-F238E27FC236}">
                  <a16:creationId xmlns:a16="http://schemas.microsoft.com/office/drawing/2014/main" id="{BCA5BD3B-1D12-0320-0013-4AAF37400D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6187" y="3429000"/>
              <a:ext cx="756342" cy="9068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화살표 연결선 3">
              <a:extLst>
                <a:ext uri="{FF2B5EF4-FFF2-40B4-BE49-F238E27FC236}">
                  <a16:creationId xmlns:a16="http://schemas.microsoft.com/office/drawing/2014/main" id="{7AB0B0E7-8D57-FD93-4333-F9B2F1EBDB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6727" y="3429000"/>
              <a:ext cx="0" cy="8757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화살표 연결선 6">
              <a:extLst>
                <a:ext uri="{FF2B5EF4-FFF2-40B4-BE49-F238E27FC236}">
                  <a16:creationId xmlns:a16="http://schemas.microsoft.com/office/drawing/2014/main" id="{341E5908-905E-2E36-67DF-3DF71F2466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73565" y="3408099"/>
              <a:ext cx="908967" cy="896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F8E27408-0C2A-F164-5A92-FAB19A489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9142" y="2139326"/>
              <a:ext cx="696113" cy="1066307"/>
            </a:xfrm>
            <a:prstGeom prst="rect">
              <a:avLst/>
            </a:prstGeom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422BE602-523E-A504-421D-04108153A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085" y="4518006"/>
              <a:ext cx="534229" cy="53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9C177417-8C9B-3037-0449-2F0BE260F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069" y="4443788"/>
              <a:ext cx="534229" cy="53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" name="그림 1023">
              <a:extLst>
                <a:ext uri="{FF2B5EF4-FFF2-40B4-BE49-F238E27FC236}">
                  <a16:creationId xmlns:a16="http://schemas.microsoft.com/office/drawing/2014/main" id="{9BFDF61D-E0A2-7CF0-4227-0D219A77D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596" y="5090506"/>
              <a:ext cx="2011300" cy="1134125"/>
            </a:xfrm>
            <a:prstGeom prst="rect">
              <a:avLst/>
            </a:prstGeom>
          </p:spPr>
        </p:pic>
        <p:pic>
          <p:nvPicPr>
            <p:cNvPr id="1037" name="그림 1036">
              <a:extLst>
                <a:ext uri="{FF2B5EF4-FFF2-40B4-BE49-F238E27FC236}">
                  <a16:creationId xmlns:a16="http://schemas.microsoft.com/office/drawing/2014/main" id="{C0B3C80F-1FA2-E27E-4012-3D79BA85A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87583" y="5107590"/>
              <a:ext cx="1940079" cy="1099955"/>
            </a:xfrm>
            <a:prstGeom prst="rect">
              <a:avLst/>
            </a:prstGeom>
          </p:spPr>
        </p:pic>
        <p:pic>
          <p:nvPicPr>
            <p:cNvPr id="1040" name="그림 1039">
              <a:extLst>
                <a:ext uri="{FF2B5EF4-FFF2-40B4-BE49-F238E27FC236}">
                  <a16:creationId xmlns:a16="http://schemas.microsoft.com/office/drawing/2014/main" id="{45B38F85-464B-1536-E194-FB8E8314A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8883" y="5090507"/>
              <a:ext cx="1897117" cy="1117480"/>
            </a:xfrm>
            <a:prstGeom prst="rect">
              <a:avLst/>
            </a:prstGeom>
          </p:spPr>
        </p:pic>
        <p:cxnSp>
          <p:nvCxnSpPr>
            <p:cNvPr id="1041" name="직선 화살표 연결선 1040">
              <a:extLst>
                <a:ext uri="{FF2B5EF4-FFF2-40B4-BE49-F238E27FC236}">
                  <a16:creationId xmlns:a16="http://schemas.microsoft.com/office/drawing/2014/main" id="{415B9090-AA35-FE1C-9310-48674C393B9B}"/>
                </a:ext>
              </a:extLst>
            </p:cNvPr>
            <p:cNvCxnSpPr>
              <a:cxnSpLocks/>
            </p:cNvCxnSpPr>
            <p:nvPr/>
          </p:nvCxnSpPr>
          <p:spPr>
            <a:xfrm>
              <a:off x="3444314" y="2788052"/>
              <a:ext cx="16068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4" name="Picture 4">
              <a:extLst>
                <a:ext uri="{FF2B5EF4-FFF2-40B4-BE49-F238E27FC236}">
                  <a16:creationId xmlns:a16="http://schemas.microsoft.com/office/drawing/2014/main" id="{299B0D99-D991-5EA1-9073-7B0BAEC43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298" y="2357590"/>
              <a:ext cx="869657" cy="869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7C6401BC-AAFD-BC38-17FD-94C4C817E2A2}"/>
                </a:ext>
              </a:extLst>
            </p:cNvPr>
            <p:cNvSpPr txBox="1"/>
            <p:nvPr/>
          </p:nvSpPr>
          <p:spPr>
            <a:xfrm>
              <a:off x="892223" y="6199372"/>
              <a:ext cx="721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site1</a:t>
              </a:r>
              <a:endParaRPr lang="ko-KR" altLang="en-US" dirty="0"/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AF1702B3-58EA-3230-C540-33A80A98DF78}"/>
                </a:ext>
              </a:extLst>
            </p:cNvPr>
            <p:cNvSpPr txBox="1"/>
            <p:nvPr/>
          </p:nvSpPr>
          <p:spPr>
            <a:xfrm>
              <a:off x="6998100" y="1842291"/>
              <a:ext cx="721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site1</a:t>
              </a:r>
              <a:endParaRPr lang="ko-KR" altLang="en-US" dirty="0"/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6BF4C314-BADC-4541-47FE-9686C4192E95}"/>
                </a:ext>
              </a:extLst>
            </p:cNvPr>
            <p:cNvSpPr txBox="1"/>
            <p:nvPr/>
          </p:nvSpPr>
          <p:spPr>
            <a:xfrm>
              <a:off x="6979396" y="2803244"/>
              <a:ext cx="721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site2</a:t>
              </a:r>
              <a:endParaRPr lang="ko-KR" altLang="en-US" dirty="0"/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F74359AA-B413-E81D-ADB6-46E2E8AB2522}"/>
                </a:ext>
              </a:extLst>
            </p:cNvPr>
            <p:cNvSpPr txBox="1"/>
            <p:nvPr/>
          </p:nvSpPr>
          <p:spPr>
            <a:xfrm>
              <a:off x="6998100" y="3777844"/>
              <a:ext cx="721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site3</a:t>
              </a:r>
              <a:endParaRPr lang="ko-KR" altLang="en-US" dirty="0"/>
            </a:p>
          </p:txBody>
        </p:sp>
        <p:sp>
          <p:nvSpPr>
            <p:cNvPr id="1052" name="왼쪽 중괄호 1051">
              <a:extLst>
                <a:ext uri="{FF2B5EF4-FFF2-40B4-BE49-F238E27FC236}">
                  <a16:creationId xmlns:a16="http://schemas.microsoft.com/office/drawing/2014/main" id="{9128060F-61BD-0BB4-20DA-544C8A77E643}"/>
                </a:ext>
              </a:extLst>
            </p:cNvPr>
            <p:cNvSpPr/>
            <p:nvPr/>
          </p:nvSpPr>
          <p:spPr>
            <a:xfrm>
              <a:off x="6629573" y="2026957"/>
              <a:ext cx="349823" cy="28108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E6580041-F43B-12B5-4C13-247B087B22AD}"/>
                </a:ext>
              </a:extLst>
            </p:cNvPr>
            <p:cNvSpPr txBox="1"/>
            <p:nvPr/>
          </p:nvSpPr>
          <p:spPr>
            <a:xfrm>
              <a:off x="6258585" y="1554538"/>
              <a:ext cx="24044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</a:t>
              </a:r>
              <a:r>
                <a:rPr lang="ko-KR" altLang="en-US" sz="1400" dirty="0"/>
                <a:t>현재 구현한 방식 기반 결과</a:t>
              </a:r>
              <a:r>
                <a:rPr lang="en-US" altLang="ko-KR" sz="1400" dirty="0"/>
                <a:t>)</a:t>
              </a:r>
              <a:endParaRPr lang="ko-KR" altLang="en-US" sz="1400" dirty="0"/>
            </a:p>
          </p:txBody>
        </p:sp>
      </p:grpSp>
      <p:sp>
        <p:nvSpPr>
          <p:cNvPr id="1056" name="TextBox 1055">
            <a:extLst>
              <a:ext uri="{FF2B5EF4-FFF2-40B4-BE49-F238E27FC236}">
                <a16:creationId xmlns:a16="http://schemas.microsoft.com/office/drawing/2014/main" id="{DB515441-1607-05C0-C238-5B0EC6019E3F}"/>
              </a:ext>
            </a:extLst>
          </p:cNvPr>
          <p:cNvSpPr txBox="1"/>
          <p:nvPr/>
        </p:nvSpPr>
        <p:spPr>
          <a:xfrm>
            <a:off x="7358826" y="3227247"/>
            <a:ext cx="477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xx</a:t>
            </a:r>
            <a:r>
              <a:rPr lang="ko-KR" altLang="en-US" sz="1400" dirty="0"/>
              <a:t>월 </a:t>
            </a:r>
            <a:r>
              <a:rPr lang="en-US" altLang="ko-KR" sz="1400" dirty="0"/>
              <a:t>xx</a:t>
            </a:r>
            <a:r>
              <a:rPr lang="ko-KR" altLang="en-US" sz="1400" dirty="0"/>
              <a:t>일 </a:t>
            </a:r>
            <a:r>
              <a:rPr lang="en-US" altLang="ko-KR" sz="1400" dirty="0"/>
              <a:t>: </a:t>
            </a:r>
            <a:r>
              <a:rPr lang="ko-KR" altLang="en-US" sz="1400" dirty="0"/>
              <a:t>투입 중장비 </a:t>
            </a:r>
            <a:r>
              <a:rPr lang="en-US" altLang="ko-KR" sz="1400" dirty="0"/>
              <a:t>4</a:t>
            </a:r>
            <a:r>
              <a:rPr lang="ko-KR" altLang="en-US" sz="1400" dirty="0"/>
              <a:t>대</a:t>
            </a:r>
            <a:r>
              <a:rPr lang="en-US" altLang="ko-KR" sz="1400" dirty="0"/>
              <a:t>, </a:t>
            </a:r>
            <a:r>
              <a:rPr lang="ko-KR" altLang="en-US" sz="1400" dirty="0"/>
              <a:t>총 가동시간 </a:t>
            </a:r>
            <a:r>
              <a:rPr lang="en-US" altLang="ko-KR" sz="1400" dirty="0"/>
              <a:t>11</a:t>
            </a:r>
            <a:r>
              <a:rPr lang="ko-KR" altLang="en-US" sz="1400" dirty="0"/>
              <a:t>시간</a:t>
            </a:r>
            <a:endParaRPr lang="en-US" altLang="ko-KR" sz="1400" dirty="0"/>
          </a:p>
          <a:p>
            <a:r>
              <a:rPr lang="en-US" altLang="ko-KR" sz="1400" dirty="0"/>
              <a:t>xx</a:t>
            </a:r>
            <a:r>
              <a:rPr lang="ko-KR" altLang="en-US" sz="1400" dirty="0"/>
              <a:t>월 </a:t>
            </a:r>
            <a:r>
              <a:rPr lang="en-US" altLang="ko-KR" sz="1400" dirty="0"/>
              <a:t>xx</a:t>
            </a:r>
            <a:r>
              <a:rPr lang="ko-KR" altLang="en-US" sz="1400" dirty="0"/>
              <a:t>일 </a:t>
            </a:r>
            <a:r>
              <a:rPr lang="en-US" altLang="ko-KR" sz="1400" dirty="0"/>
              <a:t>: </a:t>
            </a:r>
            <a:r>
              <a:rPr lang="ko-KR" altLang="en-US" sz="1400" dirty="0"/>
              <a:t>투입 중장비 </a:t>
            </a:r>
            <a:r>
              <a:rPr lang="en-US" altLang="ko-KR" sz="1400" dirty="0"/>
              <a:t>4</a:t>
            </a:r>
            <a:r>
              <a:rPr lang="ko-KR" altLang="en-US" sz="1400" dirty="0"/>
              <a:t>대</a:t>
            </a:r>
            <a:r>
              <a:rPr lang="en-US" altLang="ko-KR" sz="1400" dirty="0"/>
              <a:t>, </a:t>
            </a:r>
            <a:r>
              <a:rPr lang="ko-KR" altLang="en-US" sz="1400" dirty="0"/>
              <a:t>총 가동시간 </a:t>
            </a:r>
            <a:r>
              <a:rPr lang="en-US" altLang="ko-KR" sz="1400" dirty="0"/>
              <a:t>10</a:t>
            </a:r>
            <a:r>
              <a:rPr lang="ko-KR" altLang="en-US" sz="1400" dirty="0"/>
              <a:t>시간</a:t>
            </a: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DAD5BAF4-B869-84DB-1BF6-4798FA4DB386}"/>
              </a:ext>
            </a:extLst>
          </p:cNvPr>
          <p:cNvSpPr txBox="1"/>
          <p:nvPr/>
        </p:nvSpPr>
        <p:spPr>
          <a:xfrm>
            <a:off x="7358826" y="4198121"/>
            <a:ext cx="477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xx</a:t>
            </a:r>
            <a:r>
              <a:rPr lang="ko-KR" altLang="en-US" sz="1400" dirty="0"/>
              <a:t>월 </a:t>
            </a:r>
            <a:r>
              <a:rPr lang="en-US" altLang="ko-KR" sz="1400" dirty="0"/>
              <a:t>xx</a:t>
            </a:r>
            <a:r>
              <a:rPr lang="ko-KR" altLang="en-US" sz="1400" dirty="0"/>
              <a:t>일 </a:t>
            </a:r>
            <a:r>
              <a:rPr lang="en-US" altLang="ko-KR" sz="1400" dirty="0"/>
              <a:t>: </a:t>
            </a:r>
            <a:r>
              <a:rPr lang="ko-KR" altLang="en-US" sz="1400" dirty="0"/>
              <a:t>투입 중장비 </a:t>
            </a:r>
            <a:r>
              <a:rPr lang="en-US" altLang="ko-KR" sz="1400" dirty="0"/>
              <a:t>2</a:t>
            </a:r>
            <a:r>
              <a:rPr lang="ko-KR" altLang="en-US" sz="1400" dirty="0"/>
              <a:t>대</a:t>
            </a:r>
            <a:r>
              <a:rPr lang="en-US" altLang="ko-KR" sz="1400" dirty="0"/>
              <a:t>, </a:t>
            </a:r>
            <a:r>
              <a:rPr lang="ko-KR" altLang="en-US" sz="1400" dirty="0"/>
              <a:t>총 가동시간 </a:t>
            </a:r>
            <a:r>
              <a:rPr lang="en-US" altLang="ko-KR" sz="1400" dirty="0"/>
              <a:t>6</a:t>
            </a:r>
            <a:r>
              <a:rPr lang="ko-KR" altLang="en-US" sz="1400" dirty="0"/>
              <a:t>시간</a:t>
            </a:r>
            <a:endParaRPr lang="en-US" altLang="ko-KR" sz="1400" dirty="0"/>
          </a:p>
          <a:p>
            <a:r>
              <a:rPr lang="en-US" altLang="ko-KR" sz="1400" dirty="0"/>
              <a:t>xx</a:t>
            </a:r>
            <a:r>
              <a:rPr lang="ko-KR" altLang="en-US" sz="1400" dirty="0"/>
              <a:t>월 </a:t>
            </a:r>
            <a:r>
              <a:rPr lang="en-US" altLang="ko-KR" sz="1400" dirty="0"/>
              <a:t>xx</a:t>
            </a:r>
            <a:r>
              <a:rPr lang="ko-KR" altLang="en-US" sz="1400" dirty="0"/>
              <a:t>일 </a:t>
            </a:r>
            <a:r>
              <a:rPr lang="en-US" altLang="ko-KR" sz="1400" dirty="0"/>
              <a:t>: </a:t>
            </a:r>
            <a:r>
              <a:rPr lang="ko-KR" altLang="en-US" sz="1400" dirty="0"/>
              <a:t>투입 중장비 </a:t>
            </a:r>
            <a:r>
              <a:rPr lang="en-US" altLang="ko-KR" sz="1400" dirty="0"/>
              <a:t>2</a:t>
            </a:r>
            <a:r>
              <a:rPr lang="ko-KR" altLang="en-US" sz="1400" dirty="0"/>
              <a:t>대</a:t>
            </a:r>
            <a:r>
              <a:rPr lang="en-US" altLang="ko-KR" sz="1400" dirty="0"/>
              <a:t>, </a:t>
            </a:r>
            <a:r>
              <a:rPr lang="ko-KR" altLang="en-US" sz="1400" dirty="0"/>
              <a:t>총 가동시간 </a:t>
            </a:r>
            <a:r>
              <a:rPr lang="en-US" altLang="ko-KR" sz="1400" dirty="0"/>
              <a:t>7</a:t>
            </a:r>
            <a:r>
              <a:rPr lang="ko-KR" altLang="en-US" sz="1400" dirty="0"/>
              <a:t>시간</a:t>
            </a:r>
          </a:p>
        </p:txBody>
      </p:sp>
      <p:cxnSp>
        <p:nvCxnSpPr>
          <p:cNvPr id="1061" name="직선 화살표 연결선 1060">
            <a:extLst>
              <a:ext uri="{FF2B5EF4-FFF2-40B4-BE49-F238E27FC236}">
                <a16:creationId xmlns:a16="http://schemas.microsoft.com/office/drawing/2014/main" id="{AC6AE882-A5D0-29F2-935F-5BAC2372BB41}"/>
              </a:ext>
            </a:extLst>
          </p:cNvPr>
          <p:cNvCxnSpPr>
            <a:cxnSpLocks/>
          </p:cNvCxnSpPr>
          <p:nvPr/>
        </p:nvCxnSpPr>
        <p:spPr>
          <a:xfrm flipH="1">
            <a:off x="6859065" y="5553512"/>
            <a:ext cx="79169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3" name="TextBox 1062">
            <a:extLst>
              <a:ext uri="{FF2B5EF4-FFF2-40B4-BE49-F238E27FC236}">
                <a16:creationId xmlns:a16="http://schemas.microsoft.com/office/drawing/2014/main" id="{8969A33A-ED6C-8777-C33D-21B1FFDBAFBF}"/>
              </a:ext>
            </a:extLst>
          </p:cNvPr>
          <p:cNvSpPr txBox="1"/>
          <p:nvPr/>
        </p:nvSpPr>
        <p:spPr>
          <a:xfrm>
            <a:off x="7764267" y="5312977"/>
            <a:ext cx="4192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현재 제작 중에 있는 웹 플랫폼에서 </a:t>
            </a:r>
            <a:endParaRPr lang="en-US" altLang="ko-KR" sz="1400" dirty="0"/>
          </a:p>
          <a:p>
            <a:r>
              <a:rPr lang="ko-KR" altLang="en-US" sz="1400" dirty="0"/>
              <a:t>분석하고자 하는 현장을 관리자가 체크하여 설정</a:t>
            </a:r>
          </a:p>
        </p:txBody>
      </p:sp>
    </p:spTree>
    <p:extLst>
      <p:ext uri="{BB962C8B-B14F-4D97-AF65-F5344CB8AC3E}">
        <p14:creationId xmlns:p14="http://schemas.microsoft.com/office/powerpoint/2010/main" val="21295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2" y="775984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F76AD1C8-3F17-E54C-0AA2-07F1B5C344D5}"/>
              </a:ext>
            </a:extLst>
          </p:cNvPr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굴삭기 작업시간 측정</a:t>
            </a:r>
            <a:endParaRPr kumimoji="0" lang="ko-KR" altLang="en-US" sz="3200" b="1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53B58F-34B5-63C8-62AA-8A0067594259}"/>
              </a:ext>
            </a:extLst>
          </p:cNvPr>
          <p:cNvSpPr>
            <a:spLocks noGrp="1" noChangeArrowheads="1"/>
          </p:cNvSpPr>
          <p:nvPr/>
        </p:nvSpPr>
        <p:spPr>
          <a:xfrm>
            <a:off x="857414" y="1124911"/>
            <a:ext cx="7096415" cy="534229"/>
          </a:xfrm>
          <a:prstGeom prst="rect">
            <a:avLst/>
          </a:prstGeom>
          <a:ln/>
        </p:spPr>
        <p:txBody>
          <a:bodyPr vert="horz" lIns="93600" tIns="45720" rIns="93600" bIns="45720" anchor="ctr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분석 결과 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– </a:t>
            </a:r>
            <a:r>
              <a:rPr lang="ko-KR" altLang="en-US" sz="2000" b="1" kern="0" dirty="0" err="1">
                <a:solidFill>
                  <a:srgbClr val="000000"/>
                </a:solidFill>
                <a:latin typeface="Arial (Headings)"/>
                <a:ea typeface="휴먼명조"/>
              </a:rPr>
              <a:t>트래킹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 </a:t>
            </a:r>
            <a:endParaRPr lang="en-US" altLang="ko-KR" sz="2000" b="1" kern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4256" y="1779844"/>
            <a:ext cx="6996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30</a:t>
            </a:r>
            <a:r>
              <a:rPr lang="ko-KR" altLang="en-US" dirty="0"/>
              <a:t>초</a:t>
            </a:r>
            <a:r>
              <a:rPr lang="ko-KR" altLang="en-US" dirty="0" smtClean="0"/>
              <a:t>짜리 연속 비디오를 기반으로 한 건설현장 내에서 </a:t>
            </a:r>
            <a:endParaRPr lang="en-US" altLang="ko-KR" dirty="0" smtClean="0"/>
          </a:p>
          <a:p>
            <a:r>
              <a:rPr lang="ko-KR" altLang="en-US" dirty="0" smtClean="0"/>
              <a:t>굴삭기가 </a:t>
            </a:r>
            <a:r>
              <a:rPr lang="ko-KR" altLang="en-US" dirty="0" smtClean="0"/>
              <a:t>몇 대 작업중인지 </a:t>
            </a:r>
            <a:r>
              <a:rPr lang="ko-KR" altLang="en-US" dirty="0" smtClean="0"/>
              <a:t>판단   </a:t>
            </a:r>
            <a:endParaRPr lang="en-US" altLang="ko-KR" dirty="0" smtClean="0"/>
          </a:p>
          <a:p>
            <a:r>
              <a:rPr lang="en-US" altLang="ko-KR" dirty="0" smtClean="0">
                <a:solidFill>
                  <a:srgbClr val="FF0000"/>
                </a:solidFill>
              </a:rPr>
              <a:t>-&gt; 1fps 30</a:t>
            </a:r>
            <a:r>
              <a:rPr lang="ko-KR" altLang="en-US" dirty="0" smtClean="0">
                <a:solidFill>
                  <a:srgbClr val="FF0000"/>
                </a:solidFill>
              </a:rPr>
              <a:t>초 영상 </a:t>
            </a:r>
            <a:r>
              <a:rPr lang="en-US" altLang="ko-KR" dirty="0" smtClean="0">
                <a:solidFill>
                  <a:srgbClr val="FF0000"/>
                </a:solidFill>
              </a:rPr>
              <a:t>(=30</a:t>
            </a:r>
            <a:r>
              <a:rPr lang="ko-KR" altLang="en-US" dirty="0" smtClean="0">
                <a:solidFill>
                  <a:srgbClr val="FF0000"/>
                </a:solidFill>
              </a:rPr>
              <a:t>프레임</a:t>
            </a:r>
            <a:r>
              <a:rPr lang="en-US" altLang="ko-KR" dirty="0" smtClean="0">
                <a:solidFill>
                  <a:srgbClr val="FF0000"/>
                </a:solidFill>
              </a:rPr>
              <a:t>) </a:t>
            </a:r>
            <a:r>
              <a:rPr lang="ko-KR" altLang="en-US" dirty="0" smtClean="0">
                <a:solidFill>
                  <a:srgbClr val="FF0000"/>
                </a:solidFill>
              </a:rPr>
              <a:t>기반하여 판단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3" name="inferenced_9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793" y="3289320"/>
            <a:ext cx="3784175" cy="2128599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1203897" y="2819924"/>
            <a:ext cx="21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inferenced_989</a:t>
            </a:r>
            <a:r>
              <a:rPr lang="en-US" altLang="ko-KR" dirty="0" smtClean="0"/>
              <a:t>.mp4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74617" y="5625809"/>
            <a:ext cx="223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30</a:t>
            </a:r>
            <a:r>
              <a:rPr lang="ko-KR" altLang="en-US" dirty="0" smtClean="0"/>
              <a:t>초 추론 </a:t>
            </a:r>
            <a:r>
              <a:rPr lang="en-US" altLang="ko-KR" dirty="0" smtClean="0"/>
              <a:t>-&gt; 2</a:t>
            </a:r>
            <a:r>
              <a:rPr lang="ko-KR" altLang="en-US" dirty="0" smtClean="0"/>
              <a:t>대</a:t>
            </a:r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5048886" y="2819924"/>
            <a:ext cx="2369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/>
              <a:t>inferenced_19949.mp4</a:t>
            </a:r>
            <a:endParaRPr lang="ko-KR" altLang="en-US" dirty="0"/>
          </a:p>
        </p:txBody>
      </p:sp>
      <p:pic>
        <p:nvPicPr>
          <p:cNvPr id="7" name="inferenced_1994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06616" y="3278789"/>
            <a:ext cx="3802897" cy="21391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65671" y="5532811"/>
            <a:ext cx="233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30</a:t>
            </a:r>
            <a:r>
              <a:rPr lang="ko-KR" altLang="en-US" dirty="0" smtClean="0"/>
              <a:t>초 추론 </a:t>
            </a:r>
            <a:r>
              <a:rPr lang="en-US" altLang="ko-KR" dirty="0" smtClean="0"/>
              <a:t>-&gt; 1</a:t>
            </a:r>
            <a:r>
              <a:rPr lang="ko-KR" altLang="en-US" dirty="0" smtClean="0"/>
              <a:t>대</a:t>
            </a:r>
            <a:endParaRPr lang="ko-KR" altLang="en-US" dirty="0"/>
          </a:p>
        </p:txBody>
      </p:sp>
      <p:pic>
        <p:nvPicPr>
          <p:cNvPr id="8" name="inferenced_57869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71162" y="3278789"/>
            <a:ext cx="3784176" cy="2128599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8978727" y="2796588"/>
            <a:ext cx="2369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inferenced_57869.mp4</a:t>
            </a:r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394974" y="5520257"/>
            <a:ext cx="195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30</a:t>
            </a:r>
            <a:r>
              <a:rPr lang="ko-KR" altLang="en-US" dirty="0" smtClean="0"/>
              <a:t>초 추론 </a:t>
            </a:r>
            <a:r>
              <a:rPr lang="en-US" altLang="ko-KR" dirty="0" smtClean="0"/>
              <a:t>-&gt; 0</a:t>
            </a:r>
            <a:r>
              <a:rPr lang="ko-KR" altLang="en-US" dirty="0" smtClean="0"/>
              <a:t>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2" y="775984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F76AD1C8-3F17-E54C-0AA2-07F1B5C344D5}"/>
              </a:ext>
            </a:extLst>
          </p:cNvPr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굴삭기 작업시간 측정</a:t>
            </a:r>
            <a:endParaRPr kumimoji="0" lang="ko-KR" altLang="en-US" sz="3200" b="1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9CC379-5AD4-08E3-21CC-C289111D8EB6}"/>
              </a:ext>
            </a:extLst>
          </p:cNvPr>
          <p:cNvSpPr txBox="1"/>
          <p:nvPr/>
        </p:nvSpPr>
        <p:spPr>
          <a:xfrm>
            <a:off x="3969598" y="1224415"/>
            <a:ext cx="512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Site1 </a:t>
            </a:r>
            <a:r>
              <a:rPr lang="en-US" altLang="ko-KR" dirty="0" smtClean="0"/>
              <a:t>– (20220720_101339_ch10) </a:t>
            </a:r>
            <a:r>
              <a:rPr lang="ko-KR" altLang="en-US" dirty="0" smtClean="0"/>
              <a:t>사용</a:t>
            </a:r>
            <a:endParaRPr lang="ko-KR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53B58F-34B5-63C8-62AA-8A0067594259}"/>
              </a:ext>
            </a:extLst>
          </p:cNvPr>
          <p:cNvSpPr>
            <a:spLocks noGrp="1" noChangeArrowheads="1"/>
          </p:cNvSpPr>
          <p:nvPr/>
        </p:nvSpPr>
        <p:spPr>
          <a:xfrm>
            <a:off x="857414" y="1124911"/>
            <a:ext cx="7096415" cy="534229"/>
          </a:xfrm>
          <a:prstGeom prst="rect">
            <a:avLst/>
          </a:prstGeom>
          <a:ln/>
        </p:spPr>
        <p:txBody>
          <a:bodyPr vert="horz" lIns="93600" tIns="45720" rIns="93600" bIns="45720" anchor="ctr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분석 결과 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– 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  <a:ea typeface="휴먼명조"/>
              </a:rPr>
              <a:t>로그 파일</a:t>
            </a:r>
            <a:endParaRPr lang="en-US" altLang="ko-KR" sz="2000" b="1" kern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200" y="2255991"/>
            <a:ext cx="1546985" cy="3867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5305" y="6203873"/>
            <a:ext cx="233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30</a:t>
            </a:r>
            <a:r>
              <a:rPr lang="ko-KR" altLang="en-US" dirty="0" smtClean="0"/>
              <a:t>초 추론 </a:t>
            </a:r>
            <a:r>
              <a:rPr lang="en-US" altLang="ko-KR" dirty="0" smtClean="0"/>
              <a:t>-&gt; 1</a:t>
            </a:r>
            <a:r>
              <a:rPr lang="ko-KR" altLang="en-US" dirty="0" smtClean="0"/>
              <a:t>대</a:t>
            </a:r>
            <a:endParaRPr lang="ko-KR" altLang="en-US" dirty="0"/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415B9090-AA35-FE1C-9310-48674C393B9B}"/>
              </a:ext>
            </a:extLst>
          </p:cNvPr>
          <p:cNvCxnSpPr>
            <a:cxnSpLocks/>
          </p:cNvCxnSpPr>
          <p:nvPr/>
        </p:nvCxnSpPr>
        <p:spPr>
          <a:xfrm flipV="1">
            <a:off x="3267864" y="3981796"/>
            <a:ext cx="1861089" cy="189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63360" y="4348497"/>
            <a:ext cx="2484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10</a:t>
            </a:r>
            <a:r>
              <a:rPr lang="ko-KR" altLang="en-US" dirty="0" smtClean="0"/>
              <a:t>분 뒤</a:t>
            </a:r>
            <a:endParaRPr lang="en-US" altLang="ko-KR" dirty="0" smtClean="0"/>
          </a:p>
          <a:p>
            <a:r>
              <a:rPr lang="en-US" altLang="ko-KR" dirty="0" smtClean="0"/>
              <a:t>(~=30fps * 60s * 10m)</a:t>
            </a:r>
          </a:p>
          <a:p>
            <a:r>
              <a:rPr lang="en-US" altLang="ko-KR" dirty="0" smtClean="0"/>
              <a:t>18000</a:t>
            </a:r>
            <a:r>
              <a:rPr lang="ko-KR" altLang="en-US" dirty="0"/>
              <a:t> </a:t>
            </a:r>
            <a:r>
              <a:rPr lang="ko-KR" altLang="en-US" dirty="0" smtClean="0"/>
              <a:t>프레임 후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184" y="2223323"/>
            <a:ext cx="1865533" cy="39001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98815" y="6203873"/>
            <a:ext cx="223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30</a:t>
            </a:r>
            <a:r>
              <a:rPr lang="ko-KR" altLang="en-US" dirty="0" smtClean="0"/>
              <a:t>초 추론 </a:t>
            </a:r>
            <a:r>
              <a:rPr lang="en-US" altLang="ko-KR" dirty="0" smtClean="0"/>
              <a:t>-&gt; 2</a:t>
            </a:r>
            <a:r>
              <a:rPr lang="ko-KR" altLang="en-US" dirty="0" smtClean="0"/>
              <a:t>대</a:t>
            </a:r>
            <a:endParaRPr lang="ko-KR" altLang="en-US" dirty="0"/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415B9090-AA35-FE1C-9310-48674C393B9B}"/>
              </a:ext>
            </a:extLst>
          </p:cNvPr>
          <p:cNvCxnSpPr>
            <a:cxnSpLocks/>
          </p:cNvCxnSpPr>
          <p:nvPr/>
        </p:nvCxnSpPr>
        <p:spPr>
          <a:xfrm>
            <a:off x="7572782" y="3971132"/>
            <a:ext cx="648505" cy="106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80194" y="4318372"/>
            <a:ext cx="2484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</a:t>
            </a:r>
            <a:r>
              <a:rPr lang="ko-KR" altLang="en-US" dirty="0" smtClean="0"/>
              <a:t>분 </a:t>
            </a:r>
            <a:r>
              <a:rPr lang="ko-KR" altLang="en-US" dirty="0"/>
              <a:t>뒤</a:t>
            </a:r>
            <a:endParaRPr lang="en-US" altLang="ko-KR" dirty="0" smtClean="0"/>
          </a:p>
          <a:p>
            <a:r>
              <a:rPr lang="en-US" altLang="ko-KR" dirty="0" smtClean="0"/>
              <a:t>(~=30fps * 60s * 20m)</a:t>
            </a:r>
          </a:p>
          <a:p>
            <a:r>
              <a:rPr lang="en-US" altLang="ko-KR" dirty="0" smtClean="0"/>
              <a:t>36000</a:t>
            </a:r>
            <a:r>
              <a:rPr lang="ko-KR" altLang="en-US" dirty="0" smtClean="0"/>
              <a:t> 프레임 후</a:t>
            </a:r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1132856" y="1779597"/>
            <a:ext cx="21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inferenced_989</a:t>
            </a:r>
            <a:r>
              <a:rPr lang="en-US" altLang="ko-KR" dirty="0" smtClean="0"/>
              <a:t>.mp4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5234427" y="1831513"/>
            <a:ext cx="2369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/>
              <a:t>inferenced_19949.mp4</a:t>
            </a:r>
            <a:endParaRPr lang="ko-KR" altLang="en-US" dirty="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935544" y="987034"/>
            <a:ext cx="2684946" cy="5136419"/>
          </a:xfrm>
          <a:prstGeom prst="rect">
            <a:avLst/>
          </a:prstGeom>
        </p:spPr>
      </p:pic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415B9090-AA35-FE1C-9310-48674C393B9B}"/>
              </a:ext>
            </a:extLst>
          </p:cNvPr>
          <p:cNvCxnSpPr>
            <a:cxnSpLocks/>
          </p:cNvCxnSpPr>
          <p:nvPr/>
        </p:nvCxnSpPr>
        <p:spPr>
          <a:xfrm>
            <a:off x="8447232" y="3981796"/>
            <a:ext cx="648505" cy="106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9272708" y="1725333"/>
            <a:ext cx="2369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inferenced_57869.mp4</a:t>
            </a:r>
            <a:endParaRPr lang="ko-KR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688955" y="6162789"/>
            <a:ext cx="195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30</a:t>
            </a:r>
            <a:r>
              <a:rPr lang="ko-KR" altLang="en-US" dirty="0" smtClean="0"/>
              <a:t>초 추론 </a:t>
            </a:r>
            <a:r>
              <a:rPr lang="en-US" altLang="ko-KR" dirty="0" smtClean="0"/>
              <a:t>-&gt; 0</a:t>
            </a:r>
            <a:r>
              <a:rPr lang="ko-KR" altLang="en-US" dirty="0" smtClean="0"/>
              <a:t>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556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2" y="775984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F76AD1C8-3F17-E54C-0AA2-07F1B5C344D5}"/>
              </a:ext>
            </a:extLst>
          </p:cNvPr>
          <p:cNvSpPr>
            <a:spLocks noGrp="1" noChangeArrowheads="1"/>
          </p:cNvSpPr>
          <p:nvPr/>
        </p:nvSpPr>
        <p:spPr>
          <a:xfrm>
            <a:off x="509942" y="215631"/>
            <a:ext cx="7927476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굴삭기 작업시간 </a:t>
            </a:r>
            <a:r>
              <a:rPr lang="ko-KR" altLang="en-US" sz="3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측정 </a:t>
            </a: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– </a:t>
            </a:r>
            <a:r>
              <a:rPr lang="ko-KR" altLang="en-US" sz="32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오탐률</a:t>
            </a:r>
            <a:r>
              <a:rPr lang="ko-KR" altLang="en-US" sz="3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 개선 측면</a:t>
            </a:r>
            <a:endParaRPr kumimoji="0" lang="ko-KR" altLang="en-US" sz="3200" b="1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53B58F-34B5-63C8-62AA-8A0067594259}"/>
              </a:ext>
            </a:extLst>
          </p:cNvPr>
          <p:cNvSpPr>
            <a:spLocks noGrp="1" noChangeArrowheads="1"/>
          </p:cNvSpPr>
          <p:nvPr/>
        </p:nvSpPr>
        <p:spPr>
          <a:xfrm>
            <a:off x="840788" y="1240663"/>
            <a:ext cx="11116087" cy="2134304"/>
          </a:xfrm>
          <a:prstGeom prst="rect">
            <a:avLst/>
          </a:prstGeom>
          <a:ln/>
        </p:spPr>
        <p:txBody>
          <a:bodyPr vert="horz" lIns="93600" tIns="45720" rIns="93600" bIns="45720" anchor="ctr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2000" b="1" kern="0" dirty="0" smtClean="0">
                <a:solidFill>
                  <a:srgbClr val="000000"/>
                </a:solidFill>
                <a:latin typeface="Arial (Headings)"/>
                <a:ea typeface="휴먼명조"/>
              </a:rPr>
              <a:t>카메라가 멀리서 물체를 비추어서</a:t>
            </a:r>
            <a:endParaRPr lang="en-US" altLang="ko-KR" sz="2000" b="1" kern="0" dirty="0" smtClean="0">
              <a:solidFill>
                <a:srgbClr val="000000"/>
              </a:solidFill>
              <a:latin typeface="Arial (Headings)"/>
              <a:ea typeface="휴먼명조"/>
            </a:endParaRPr>
          </a:p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2000" b="1" kern="0" dirty="0" smtClean="0">
                <a:solidFill>
                  <a:srgbClr val="000000"/>
                </a:solidFill>
                <a:latin typeface="Arial (Headings)"/>
                <a:ea typeface="휴먼명조"/>
              </a:rPr>
              <a:t>감지 되어야하는 객체의 노이즈가 큰 경우</a:t>
            </a:r>
            <a:endParaRPr lang="en-US" altLang="ko-KR" sz="2000" b="1" kern="0" dirty="0" smtClean="0">
              <a:solidFill>
                <a:srgbClr val="000000"/>
              </a:solidFill>
              <a:latin typeface="Arial (Headings)"/>
              <a:ea typeface="휴먼명조"/>
            </a:endParaRPr>
          </a:p>
          <a:p>
            <a:pPr lvl="1" latinLnBrk="1">
              <a:lnSpc>
                <a:spcPct val="150000"/>
              </a:lnSpc>
              <a:defRPr/>
            </a:pPr>
            <a:r>
              <a:rPr lang="en-US" altLang="ko-KR" sz="2000" b="1" kern="0" dirty="0" smtClean="0">
                <a:solidFill>
                  <a:srgbClr val="FF0000"/>
                </a:solidFill>
                <a:latin typeface="Arial (Headings)"/>
                <a:ea typeface="휴먼명조"/>
              </a:rPr>
              <a:t>-&gt; </a:t>
            </a:r>
            <a:r>
              <a:rPr lang="ko-KR" altLang="en-US" sz="2000" b="1" kern="0" dirty="0" err="1" smtClean="0">
                <a:solidFill>
                  <a:srgbClr val="FF0000"/>
                </a:solidFill>
                <a:latin typeface="Arial (Headings)"/>
                <a:ea typeface="휴먼명조"/>
              </a:rPr>
              <a:t>트래킹</a:t>
            </a:r>
            <a:r>
              <a:rPr lang="en-US" altLang="ko-KR" sz="2000" b="1" kern="0" dirty="0" smtClean="0">
                <a:solidFill>
                  <a:srgbClr val="FF0000"/>
                </a:solidFill>
                <a:latin typeface="Arial (Headings)"/>
                <a:ea typeface="휴먼명조"/>
              </a:rPr>
              <a:t>(30</a:t>
            </a:r>
            <a:r>
              <a:rPr lang="ko-KR" altLang="en-US" sz="2000" b="1" kern="0" dirty="0" smtClean="0">
                <a:solidFill>
                  <a:srgbClr val="FF0000"/>
                </a:solidFill>
                <a:latin typeface="Arial (Headings)"/>
                <a:ea typeface="휴먼명조"/>
              </a:rPr>
              <a:t>초 동안의 추론 결과</a:t>
            </a:r>
            <a:r>
              <a:rPr lang="en-US" altLang="ko-KR" sz="2000" b="1" kern="0" dirty="0" smtClean="0">
                <a:solidFill>
                  <a:srgbClr val="FF0000"/>
                </a:solidFill>
                <a:latin typeface="Arial (Headings)"/>
                <a:ea typeface="휴먼명조"/>
              </a:rPr>
              <a:t>)</a:t>
            </a:r>
            <a:r>
              <a:rPr lang="ko-KR" altLang="en-US" sz="2000" b="1" kern="0" dirty="0" smtClean="0">
                <a:solidFill>
                  <a:srgbClr val="FF0000"/>
                </a:solidFill>
                <a:latin typeface="Arial (Headings)"/>
                <a:ea typeface="휴먼명조"/>
              </a:rPr>
              <a:t>를 바탕으로 결과를 종합하여 판단함으로써 개선 성공</a:t>
            </a:r>
            <a:endParaRPr lang="en-US" altLang="ko-KR" sz="2000" b="1" kern="0" dirty="0" smtClean="0">
              <a:solidFill>
                <a:srgbClr val="FF0000"/>
              </a:solidFill>
              <a:latin typeface="Arial (Headings)"/>
              <a:ea typeface="휴먼명조"/>
            </a:endParaRPr>
          </a:p>
          <a:p>
            <a:pPr lvl="1" latinLnBrk="1">
              <a:lnSpc>
                <a:spcPct val="150000"/>
              </a:lnSpc>
              <a:defRPr/>
            </a:pPr>
            <a:r>
              <a:rPr lang="en-US" altLang="ko-KR" sz="2000" b="1" kern="0" dirty="0" smtClean="0">
                <a:solidFill>
                  <a:srgbClr val="FF0000"/>
                </a:solidFill>
                <a:latin typeface="Arial (Headings)"/>
                <a:ea typeface="휴먼명조"/>
              </a:rPr>
              <a:t>-&gt; frame by frame </a:t>
            </a:r>
            <a:r>
              <a:rPr lang="ko-KR" altLang="en-US" sz="2000" b="1" kern="0" dirty="0" smtClean="0">
                <a:solidFill>
                  <a:srgbClr val="FF0000"/>
                </a:solidFill>
                <a:latin typeface="Arial (Headings)"/>
                <a:ea typeface="휴먼명조"/>
              </a:rPr>
              <a:t>으로 이미지를 추론하되 </a:t>
            </a:r>
            <a:r>
              <a:rPr lang="en-US" altLang="ko-KR" sz="2000" b="1" kern="0" dirty="0" smtClean="0">
                <a:solidFill>
                  <a:srgbClr val="FF0000"/>
                </a:solidFill>
                <a:latin typeface="Arial (Headings)"/>
                <a:ea typeface="휴먼명조"/>
              </a:rPr>
              <a:t>post processing</a:t>
            </a:r>
            <a:r>
              <a:rPr lang="ko-KR" altLang="en-US" sz="2000" b="1" kern="0" dirty="0" smtClean="0">
                <a:solidFill>
                  <a:srgbClr val="FF0000"/>
                </a:solidFill>
                <a:latin typeface="Arial (Headings)"/>
                <a:ea typeface="휴먼명조"/>
              </a:rPr>
              <a:t>을 통해 </a:t>
            </a:r>
            <a:r>
              <a:rPr lang="ko-KR" altLang="en-US" sz="2000" b="1" kern="0" dirty="0" err="1" smtClean="0">
                <a:solidFill>
                  <a:srgbClr val="FF0000"/>
                </a:solidFill>
                <a:latin typeface="Arial (Headings)"/>
                <a:ea typeface="휴먼명조"/>
              </a:rPr>
              <a:t>오탐률</a:t>
            </a:r>
            <a:r>
              <a:rPr lang="ko-KR" altLang="en-US" sz="2000" b="1" kern="0" dirty="0" smtClean="0">
                <a:solidFill>
                  <a:srgbClr val="FF0000"/>
                </a:solidFill>
                <a:latin typeface="Arial (Headings)"/>
                <a:ea typeface="휴먼명조"/>
              </a:rPr>
              <a:t> 개선</a:t>
            </a:r>
            <a:r>
              <a:rPr lang="en-US" altLang="ko-KR" sz="2000" b="1" kern="0" dirty="0" smtClean="0">
                <a:solidFill>
                  <a:srgbClr val="FF0000"/>
                </a:solidFill>
                <a:latin typeface="Arial (Headings)"/>
                <a:ea typeface="휴먼명조"/>
              </a:rPr>
              <a:t> </a:t>
            </a:r>
            <a:r>
              <a:rPr lang="ko-KR" altLang="en-US" sz="2000" b="1" kern="0" dirty="0" smtClean="0">
                <a:solidFill>
                  <a:srgbClr val="000000"/>
                </a:solidFill>
                <a:latin typeface="Arial (Headings)"/>
                <a:ea typeface="휴먼명조"/>
              </a:rPr>
              <a:t> </a:t>
            </a:r>
            <a:endParaRPr lang="en-US" altLang="ko-KR" sz="2000" b="1" kern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276" y="3972438"/>
            <a:ext cx="5843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(8.12 </a:t>
            </a:r>
            <a:r>
              <a:rPr lang="ko-KR" altLang="en-US" dirty="0" smtClean="0"/>
              <a:t>영상자료</a:t>
            </a:r>
            <a:r>
              <a:rPr lang="en-US" altLang="ko-KR" dirty="0" smtClean="0"/>
              <a:t>) </a:t>
            </a:r>
          </a:p>
          <a:p>
            <a:r>
              <a:rPr lang="ko-KR" altLang="en-US" dirty="0" smtClean="0"/>
              <a:t>힐스테이트 </a:t>
            </a:r>
            <a:r>
              <a:rPr lang="ko-KR" altLang="en-US" dirty="0" err="1" smtClean="0"/>
              <a:t>몬테로이</a:t>
            </a:r>
            <a:r>
              <a:rPr lang="ko-KR" altLang="en-US" dirty="0" smtClean="0"/>
              <a:t> </a:t>
            </a:r>
            <a:r>
              <a:rPr lang="en-US" altLang="ko-KR" dirty="0" smtClean="0"/>
              <a:t>7/20 ch10 </a:t>
            </a:r>
            <a:r>
              <a:rPr lang="ko-KR" altLang="en-US" dirty="0" smtClean="0"/>
              <a:t>경제성 분석 결과</a:t>
            </a:r>
            <a:r>
              <a:rPr lang="en-US" altLang="ko-KR" dirty="0" smtClean="0"/>
              <a:t>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1978429" y="4641632"/>
            <a:ext cx="390698" cy="598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78429" y="5346408"/>
            <a:ext cx="5843847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카메라가 </a:t>
            </a:r>
            <a:r>
              <a:rPr lang="ko-KR" altLang="en-US" dirty="0" err="1" smtClean="0"/>
              <a:t>멀리있어</a:t>
            </a:r>
            <a:r>
              <a:rPr lang="ko-KR" altLang="en-US" dirty="0" smtClean="0"/>
              <a:t> </a:t>
            </a:r>
            <a:r>
              <a:rPr lang="en-US" altLang="ko-KR" dirty="0" smtClean="0"/>
              <a:t>frame by frame </a:t>
            </a:r>
            <a:r>
              <a:rPr lang="ko-KR" altLang="en-US" dirty="0" smtClean="0"/>
              <a:t>방식으로는 </a:t>
            </a:r>
            <a:r>
              <a:rPr lang="ko-KR" altLang="en-US" dirty="0" err="1" smtClean="0"/>
              <a:t>오탐이</a:t>
            </a:r>
            <a:r>
              <a:rPr lang="ko-KR" altLang="en-US" dirty="0" smtClean="0"/>
              <a:t> 높지만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최종적으로 나오는 경제성 분석 결과는 정확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102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2" y="775984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7927476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3200" b="1" kern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웹 시연</a:t>
            </a:r>
            <a:endParaRPr xmlns:mc="http://schemas.openxmlformats.org/markup-compatibility/2006" xmlns:hp="http://schemas.haansoft.com/office/presentation/8.0" lang="ko-KR" altLang="en-US" sz="3200" b="1" kern="0" mc:Ignorable="hp" hp:hslEmbossed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/>
        </p:nvSpPr>
        <p:spPr>
          <a:xfrm>
            <a:off x="840788" y="1240663"/>
            <a:ext cx="11116087" cy="2134304"/>
          </a:xfrm>
          <a:prstGeom prst="rect">
            <a:avLst/>
          </a:prstGeom>
          <a:ln/>
        </p:spPr>
        <p:txBody>
          <a:bodyPr vert="horz" lIns="93600" tIns="45720" rIns="93600" bIns="45720" anchor="ctr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 sz="2000" b="1" kern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276" y="3972438"/>
            <a:ext cx="5843847" cy="359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20" name="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44966" y="1080135"/>
            <a:ext cx="11881485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5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409</ep:Words>
  <ep:PresentationFormat>와이드스크린</ep:PresentationFormat>
  <ep:Paragraphs>161</ep:Paragraphs>
  <ep:Slides>14</ep:Slides>
  <ep:Notes>0</ep:Notes>
  <ep:TotalTime>0</ep:TotalTime>
  <ep:HiddenSlides>0</ep:HiddenSlides>
  <ep:MMClips>3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ep:HeadingPairs>
  <ep:TitlesOfParts>
    <vt:vector size="15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2022-06-22T06:21:29.000</dcterms:created>
  <dc:creator>김용준</dc:creator>
  <cp:lastModifiedBy>kyjoo</cp:lastModifiedBy>
  <dcterms:modified xsi:type="dcterms:W3CDTF">2022-08-12T05:51:53.982</dcterms:modified>
  <cp:revision>620</cp:revision>
  <dc:title>PowerPoint Presentation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