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75" r:id="rId2"/>
    <p:sldId id="276" r:id="rId3"/>
    <p:sldId id="277" r:id="rId4"/>
    <p:sldId id="278" r:id="rId5"/>
    <p:sldId id="305" r:id="rId6"/>
    <p:sldId id="304" r:id="rId7"/>
    <p:sldId id="289" r:id="rId8"/>
    <p:sldId id="306" r:id="rId9"/>
    <p:sldId id="307" r:id="rId10"/>
    <p:sldId id="308" r:id="rId11"/>
    <p:sldId id="309" r:id="rId12"/>
    <p:sldId id="310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>
          <a:schemeClr val="tx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365" y="72"/>
      </p:cViewPr>
      <p:guideLst>
        <p:guide orient="horz" pos="2153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7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5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>
          <a:xfrm>
            <a:off x="3049348" y="4070306"/>
            <a:ext cx="6088566" cy="54001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현대건설 영상 안전관리 </a:t>
            </a: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AI </a:t>
            </a: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개발</a:t>
            </a: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2022-08-05</a:t>
            </a: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</p:txBody>
      </p:sp>
      <p:sp>
        <p:nvSpPr>
          <p:cNvPr id="24" name="Slide Number Placeholder 16"/>
          <p:cNvSpPr>
            <a:spLocks noGrp="1"/>
          </p:cNvSpPr>
          <p:nvPr/>
        </p:nvSpPr>
        <p:spPr>
          <a:xfrm>
            <a:off x="0" y="6595615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400" b="1" i="1" u="none" strike="noStrike" kern="1200" cap="none" spc="0" normalizeH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AUG</a:t>
            </a:r>
            <a:r>
              <a:rPr kumimoji="0" lang="en-US" sz="1400" b="1" i="1" u="none" strike="noStrike" kern="1200" cap="none" spc="0" normalizeH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 </a:t>
            </a:r>
            <a:r>
              <a:rPr kumimoji="0" lang="en-US" altLang="ko-KR" sz="1400" b="1" i="1" u="none" strike="noStrike" kern="1200" cap="none" spc="0" normalizeH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5</a:t>
            </a:r>
            <a:r>
              <a: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,</a:t>
            </a:r>
            <a:r>
              <a:rPr kumimoji="0" lang="en-US" sz="1400" b="1" i="1" u="none" strike="noStrike" kern="1200" cap="none" spc="0" normalizeH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 2022</a:t>
            </a:r>
            <a:endParaRPr kumimoji="0" lang="en-US" sz="1400" b="1" i="1" u="none" strike="noStrike" kern="1200" cap="none" spc="0" normalizeH="0" baseline="0" dirty="0">
              <a:solidFill>
                <a:srgbClr val="FFFFFF"/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3570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F37C8D78-DCA3-3A67-3614-E3D52D4A1AFC}"/>
              </a:ext>
            </a:extLst>
          </p:cNvPr>
          <p:cNvSpPr>
            <a:spLocks noGrp="1" noChangeArrowheads="1"/>
          </p:cNvSpPr>
          <p:nvPr/>
        </p:nvSpPr>
        <p:spPr>
          <a:xfrm>
            <a:off x="800637" y="94305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3. 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탐지 객체 설정</a:t>
            </a:r>
          </a:p>
        </p:txBody>
      </p:sp>
      <p:pic>
        <p:nvPicPr>
          <p:cNvPr id="4" name="그림 3" descr="텍스트, 스크린샷, 실내이(가) 표시된 사진&#10;&#10;자동 생성된 설명">
            <a:extLst>
              <a:ext uri="{FF2B5EF4-FFF2-40B4-BE49-F238E27FC236}">
                <a16:creationId xmlns:a16="http://schemas.microsoft.com/office/drawing/2014/main" id="{880C54FE-C219-B4E4-D13C-39948B3E1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620000"/>
            <a:ext cx="10213858" cy="468000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63F13AA0-92EC-E15E-DF37-D754D27DBA25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29292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F37C8D78-DCA3-3A67-3614-E3D52D4A1AFC}"/>
              </a:ext>
            </a:extLst>
          </p:cNvPr>
          <p:cNvSpPr>
            <a:spLocks noGrp="1" noChangeArrowheads="1"/>
          </p:cNvSpPr>
          <p:nvPr/>
        </p:nvSpPr>
        <p:spPr>
          <a:xfrm>
            <a:off x="800637" y="94305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4. 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전체 조회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85C1AE-98A5-1778-AACD-A1DC6DCD68C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620000"/>
            <a:ext cx="9720000" cy="468000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76AD1C8-3F17-E54C-0AA2-07F1B5C344D5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32963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F37C8D78-DCA3-3A67-3614-E3D52D4A1AFC}"/>
              </a:ext>
            </a:extLst>
          </p:cNvPr>
          <p:cNvSpPr>
            <a:spLocks noGrp="1" noChangeArrowheads="1"/>
          </p:cNvSpPr>
          <p:nvPr/>
        </p:nvSpPr>
        <p:spPr>
          <a:xfrm>
            <a:off x="800637" y="94305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Feedback List..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76AD1C8-3F17-E54C-0AA2-07F1B5C344D5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C7E78352-A129-B0E1-B45A-DCEABD4E2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8438"/>
              </p:ext>
            </p:extLst>
          </p:nvPr>
        </p:nvGraphicFramePr>
        <p:xfrm>
          <a:off x="894762" y="1919391"/>
          <a:ext cx="9132902" cy="186679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03087">
                  <a:extLst>
                    <a:ext uri="{9D8B030D-6E8A-4147-A177-3AD203B41FA5}">
                      <a16:colId xmlns:a16="http://schemas.microsoft.com/office/drawing/2014/main" val="221260175"/>
                    </a:ext>
                  </a:extLst>
                </a:gridCol>
                <a:gridCol w="8029815">
                  <a:extLst>
                    <a:ext uri="{9D8B030D-6E8A-4147-A177-3AD203B41FA5}">
                      <a16:colId xmlns:a16="http://schemas.microsoft.com/office/drawing/2014/main" val="1568046410"/>
                    </a:ext>
                  </a:extLst>
                </a:gridCol>
              </a:tblGrid>
              <a:tr h="6222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ysClr val="windowText" lastClr="000000"/>
                          </a:solidFill>
                        </a:rPr>
                        <a:t>NO.</a:t>
                      </a:r>
                      <a:endParaRPr lang="ko-KR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ysClr val="windowText" lastClr="000000"/>
                          </a:solidFill>
                        </a:rPr>
                        <a:t>검토 사항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1473"/>
                  </a:ext>
                </a:extLst>
              </a:tr>
              <a:tr h="6222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트랙킹</a:t>
                      </a:r>
                      <a:r>
                        <a:rPr lang="en-US" altLang="ko-KR" dirty="0"/>
                        <a:t>ID </a:t>
                      </a:r>
                      <a:r>
                        <a:rPr lang="ko-KR" altLang="en-US" dirty="0"/>
                        <a:t>식별하여 작업시간 리코딩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379668"/>
                  </a:ext>
                </a:extLst>
              </a:tr>
              <a:tr h="6222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입구 측 </a:t>
                      </a:r>
                      <a:r>
                        <a:rPr lang="en-US" altLang="ko-KR" dirty="0"/>
                        <a:t>CCTV</a:t>
                      </a:r>
                      <a:r>
                        <a:rPr lang="ko-KR" altLang="en-US" dirty="0"/>
                        <a:t>를 이용하여 출입 장비 및 근로자 </a:t>
                      </a:r>
                      <a:r>
                        <a:rPr lang="ko-KR" altLang="en-US" dirty="0" err="1"/>
                        <a:t>카운팅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19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9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76AD1C8-3F17-E54C-0AA2-07F1B5C344D5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시인성 개선 반영사항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06FEBF6-F970-6AF4-BFCD-889F5FC74509}"/>
              </a:ext>
            </a:extLst>
          </p:cNvPr>
          <p:cNvSpPr>
            <a:spLocks noGrp="1" noChangeArrowheads="1"/>
          </p:cNvSpPr>
          <p:nvPr/>
        </p:nvSpPr>
        <p:spPr>
          <a:xfrm>
            <a:off x="755814" y="1314179"/>
            <a:ext cx="9858398" cy="5005937"/>
          </a:xfrm>
          <a:prstGeom prst="rect">
            <a:avLst/>
          </a:prstGeom>
          <a:ln/>
        </p:spPr>
        <p:txBody>
          <a:bodyPr vert="horz" lIns="93600" tIns="45720" rIns="93600" bIns="45720" anchor="ctr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7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월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29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일차 시인성 개선 피드백 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1.</a:t>
            </a: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기존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중장비 반경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(w)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내에 신호수 없으면 경고</a:t>
            </a:r>
            <a:endParaRPr kumimoji="0" lang="en-US" altLang="ko-KR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변경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화면내에 신호수 없으면 경고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2.</a:t>
            </a: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기존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중장비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box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내에 경고 문구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변경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화면 좌측 상단에 경고 문구</a:t>
            </a:r>
            <a:endParaRPr kumimoji="0" lang="en-US" altLang="ko-KR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991DC-CFE8-E9C8-A916-CB2741DF374C}"/>
              </a:ext>
            </a:extLst>
          </p:cNvPr>
          <p:cNvSpPr txBox="1"/>
          <p:nvPr/>
        </p:nvSpPr>
        <p:spPr>
          <a:xfrm>
            <a:off x="6376147" y="2585587"/>
            <a:ext cx="610048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3.</a:t>
            </a: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기존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중장비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id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및 클래스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box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에 표기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변경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표기 삭제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4.</a:t>
            </a: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추가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일반 작업자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가 중장비 반경 내로 들어오면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노란색으로 표기</a:t>
            </a:r>
            <a:endParaRPr kumimoji="0" lang="en-US" altLang="ko-KR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2341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목차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8171" y="3063240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>
          <a:xfrm>
            <a:off x="1765387" y="2883217"/>
            <a:ext cx="6088566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 dirty="0" err="1">
                <a:solidFill>
                  <a:srgbClr val="000000"/>
                </a:solidFill>
                <a:latin typeface="맑은 고딕"/>
              </a:rPr>
              <a:t>라벨링</a:t>
            </a:r>
            <a:r>
              <a:rPr lang="ko-KR" altLang="en-US" sz="2800" b="1" kern="0" dirty="0">
                <a:solidFill>
                  <a:srgbClr val="000000"/>
                </a:solidFill>
                <a:latin typeface="맑은 고딕"/>
              </a:rPr>
              <a:t> 클래스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8171" y="3655451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>
          <a:xfrm>
            <a:off x="1764220" y="3475429"/>
            <a:ext cx="6792851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 dirty="0">
                <a:solidFill>
                  <a:srgbClr val="000000"/>
                </a:solidFill>
                <a:latin typeface="맑은 고딕"/>
              </a:rPr>
              <a:t>웹 페이지</a:t>
            </a: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1368171" y="2523172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>
          <a:xfrm>
            <a:off x="1764220" y="2333091"/>
            <a:ext cx="6088566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 dirty="0">
                <a:solidFill>
                  <a:srgbClr val="000000"/>
                </a:solidFill>
                <a:effectLst/>
                <a:latin typeface="맑은 고딕"/>
              </a:rPr>
              <a:t>개발 계획 및 차후 일정</a:t>
            </a:r>
            <a:endParaRPr kumimoji="0" lang="ko-KR" altLang="en-US" sz="2800" b="1" i="0" u="none" strike="noStrike" kern="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>
          <a:xfrm>
            <a:off x="1764220" y="1800225"/>
            <a:ext cx="6088566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 dirty="0">
                <a:solidFill>
                  <a:srgbClr val="000000"/>
                </a:solidFill>
                <a:effectLst/>
                <a:latin typeface="맑은 고딕"/>
              </a:rPr>
              <a:t>프로젝트 목표</a:t>
            </a:r>
            <a:endParaRPr kumimoji="0" lang="ko-KR" altLang="en-US" sz="2800" b="1" i="0" u="none" strike="noStrike" kern="0" cap="none" spc="0" normalizeH="0" baseline="0" dirty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368171" y="1980247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0375B50-91DE-621B-1C12-10CFD283E02E}"/>
              </a:ext>
            </a:extLst>
          </p:cNvPr>
          <p:cNvSpPr/>
          <p:nvPr/>
        </p:nvSpPr>
        <p:spPr>
          <a:xfrm>
            <a:off x="1044519" y="5044522"/>
            <a:ext cx="768626" cy="149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9E796414-836E-EFB5-C29E-551DAB39ACE9}"/>
              </a:ext>
            </a:extLst>
          </p:cNvPr>
          <p:cNvSpPr/>
          <p:nvPr/>
        </p:nvSpPr>
        <p:spPr>
          <a:xfrm>
            <a:off x="1368171" y="4295718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09C8D1A0-9139-C204-35ED-CE2F3A0EE08F}"/>
              </a:ext>
            </a:extLst>
          </p:cNvPr>
          <p:cNvSpPr txBox="1">
            <a:spLocks noChangeArrowheads="1"/>
          </p:cNvSpPr>
          <p:nvPr/>
        </p:nvSpPr>
        <p:spPr>
          <a:xfrm>
            <a:off x="1764220" y="4132985"/>
            <a:ext cx="6792851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 dirty="0">
                <a:solidFill>
                  <a:srgbClr val="000000"/>
                </a:solidFill>
                <a:latin typeface="맑은 고딕"/>
              </a:rPr>
              <a:t>시인성 반영사항</a:t>
            </a:r>
          </a:p>
        </p:txBody>
      </p:sp>
    </p:spTree>
    <p:extLst>
      <p:ext uri="{BB962C8B-B14F-4D97-AF65-F5344CB8AC3E}">
        <p14:creationId xmlns:p14="http://schemas.microsoft.com/office/powerpoint/2010/main" val="71936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프로젝트 목표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 b="1" i="1" dirty="0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890401" y="1080039"/>
            <a:ext cx="10797687" cy="4926565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 (Headings)"/>
              </a:rPr>
              <a:t>CCTV</a:t>
            </a:r>
            <a:r>
              <a:rPr lang="ko-KR" altLang="en-US" sz="2400" b="1" kern="0" dirty="0">
                <a:solidFill>
                  <a:srgbClr val="000000"/>
                </a:solidFill>
                <a:latin typeface="Arial (Headings)"/>
              </a:rPr>
              <a:t>기반 건설안전 관리 모델 학습 및 플랫폼 구축 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400" b="1" kern="0" dirty="0">
              <a:solidFill>
                <a:srgbClr val="000000"/>
              </a:solidFill>
              <a:latin typeface="Arial (Headings)"/>
            </a:endParaRP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현장의 노이즈 및 스케일 등의 상황을 고려한 실시간 위험 감지 모델 생성</a:t>
            </a:r>
          </a:p>
          <a:p>
            <a:pPr marL="0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	-&gt;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 현장 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CCTV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비디오 수집 및 </a:t>
            </a:r>
            <a:r>
              <a:rPr lang="en-US" altLang="ko-KR" sz="2000" b="1" kern="0" dirty="0" err="1">
                <a:solidFill>
                  <a:srgbClr val="FF0000"/>
                </a:solidFill>
                <a:latin typeface="Arial (Headings)"/>
              </a:rPr>
              <a:t>Finetunning</a:t>
            </a:r>
            <a:endParaRPr lang="en-US" altLang="ko-KR" sz="2000" b="1" kern="0" dirty="0">
              <a:solidFill>
                <a:srgbClr val="FF0000"/>
              </a:solidFill>
              <a:latin typeface="Arial (Headings)"/>
            </a:endParaRP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현장 안전 위반사항 자동 검출 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</a:endParaRP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	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-&gt;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신호수 위반 사항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,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 중장비 반경 거리 표식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및 경고</a:t>
            </a: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정확도 및 </a:t>
            </a:r>
            <a:r>
              <a:rPr lang="ko-KR" altLang="en-US" sz="2000" b="1" kern="0" dirty="0" err="1">
                <a:solidFill>
                  <a:srgbClr val="000000"/>
                </a:solidFill>
                <a:latin typeface="Arial (Headings)"/>
              </a:rPr>
              <a:t>오판율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개선</a:t>
            </a:r>
          </a:p>
          <a:p>
            <a:pPr marL="0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	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-&gt;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모델 간 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Ensemble</a:t>
            </a: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실시간으로 관리 감독 가능한 플랫폼 구현</a:t>
            </a:r>
          </a:p>
          <a:p>
            <a:pPr marL="0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	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-&gt;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 현장 환경 및 시나리오에 알맞는 웹 플랫폼 </a:t>
            </a:r>
          </a:p>
        </p:txBody>
      </p:sp>
    </p:spTree>
    <p:extLst>
      <p:ext uri="{BB962C8B-B14F-4D97-AF65-F5344CB8AC3E}">
        <p14:creationId xmlns:p14="http://schemas.microsoft.com/office/powerpoint/2010/main" val="20690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개발 계획</a:t>
            </a:r>
            <a:endParaRPr lang="ko-KR" altLang="en-US" sz="3200" b="1" kern="0" spc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 b="1" i="1" dirty="0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58079"/>
              </p:ext>
            </p:extLst>
          </p:nvPr>
        </p:nvGraphicFramePr>
        <p:xfrm>
          <a:off x="1104134" y="1335142"/>
          <a:ext cx="9909628" cy="4505727"/>
        </p:xfrm>
        <a:graphic>
          <a:graphicData uri="http://schemas.openxmlformats.org/drawingml/2006/table">
            <a:tbl>
              <a:tblPr firstRow="1" bandRow="1"/>
              <a:tblGrid>
                <a:gridCol w="128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0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모델링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서비스 구현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DATASET </a:t>
                      </a:r>
                      <a:r>
                        <a:rPr lang="ko-KR" altLang="en-US" dirty="0"/>
                        <a:t>수집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알고리즘 테스트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BASE</a:t>
                      </a:r>
                      <a:r>
                        <a:rPr lang="ko-KR" altLang="en-US" dirty="0"/>
                        <a:t> 모델 학습을 위한 </a:t>
                      </a: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모델 개발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부족한 데이터 </a:t>
                      </a: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/>
                        <a:t>모델 성능  향상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기획 및 대시보드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8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추가 </a:t>
                      </a:r>
                      <a:r>
                        <a:rPr lang="en-US" altLang="ko-KR" dirty="0"/>
                        <a:t> CLASS</a:t>
                      </a:r>
                      <a:r>
                        <a:rPr lang="ko-KR" altLang="en-US" dirty="0"/>
                        <a:t> 설정 및 </a:t>
                      </a: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현장 테스트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서비스화 개발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플랫폼 테스트</a:t>
                      </a:r>
                      <a:r>
                        <a:rPr lang="en-US" altLang="ko-KR" dirty="0"/>
                        <a:t>/</a:t>
                      </a:r>
                      <a:r>
                        <a:rPr lang="ko-KR" altLang="en-US" dirty="0"/>
                        <a:t>개선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개발 계획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 b="1" i="1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46" name="타원 45"/>
          <p:cNvSpPr/>
          <p:nvPr/>
        </p:nvSpPr>
        <p:spPr>
          <a:xfrm>
            <a:off x="1283908" y="4423555"/>
            <a:ext cx="901783" cy="383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47" name="직선 화살표 연결선 46"/>
          <p:cNvCxnSpPr>
            <a:cxnSpLocks/>
            <a:stCxn id="46" idx="6"/>
            <a:endCxn id="3" idx="1"/>
          </p:cNvCxnSpPr>
          <p:nvPr/>
        </p:nvCxnSpPr>
        <p:spPr>
          <a:xfrm flipV="1">
            <a:off x="2185691" y="3571210"/>
            <a:ext cx="1147497" cy="10442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0CE6425-6057-D50B-1F67-558B1CB4C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422874"/>
              </p:ext>
            </p:extLst>
          </p:nvPr>
        </p:nvGraphicFramePr>
        <p:xfrm>
          <a:off x="1104134" y="1335142"/>
          <a:ext cx="9909628" cy="4505727"/>
        </p:xfrm>
        <a:graphic>
          <a:graphicData uri="http://schemas.openxmlformats.org/drawingml/2006/table">
            <a:tbl>
              <a:tblPr firstRow="1" bandRow="1"/>
              <a:tblGrid>
                <a:gridCol w="128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0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모델링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서비스 구현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DATASET </a:t>
                      </a:r>
                      <a:r>
                        <a:rPr lang="ko-KR" altLang="en-US" dirty="0"/>
                        <a:t>수집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알고리즘 테스트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BASE</a:t>
                      </a:r>
                      <a:r>
                        <a:rPr lang="ko-KR" altLang="en-US" dirty="0"/>
                        <a:t> 모델 학습을 위한 </a:t>
                      </a: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모델 개발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부족한 데이터 </a:t>
                      </a: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/>
                        <a:t>모델 성능  향상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기획 및 대시보드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8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추가 </a:t>
                      </a:r>
                      <a:r>
                        <a:rPr lang="en-US" altLang="ko-KR" dirty="0"/>
                        <a:t> CLASS</a:t>
                      </a:r>
                      <a:r>
                        <a:rPr lang="ko-KR" altLang="en-US" dirty="0"/>
                        <a:t> 설정 및 </a:t>
                      </a: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현장 테스트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서비스화 개발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플랫폼 테스트</a:t>
                      </a:r>
                      <a:r>
                        <a:rPr lang="en-US" altLang="ko-KR" dirty="0"/>
                        <a:t>/</a:t>
                      </a:r>
                      <a:r>
                        <a:rPr lang="ko-KR" altLang="en-US" dirty="0"/>
                        <a:t>개선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46BC8462-487C-EF42-F292-C7CA01A4C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98232"/>
              </p:ext>
            </p:extLst>
          </p:nvPr>
        </p:nvGraphicFramePr>
        <p:xfrm>
          <a:off x="3333188" y="2734858"/>
          <a:ext cx="8127999" cy="167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694">
                  <a:extLst>
                    <a:ext uri="{9D8B030D-6E8A-4147-A177-3AD203B41FA5}">
                      <a16:colId xmlns:a16="http://schemas.microsoft.com/office/drawing/2014/main" val="2155021373"/>
                    </a:ext>
                  </a:extLst>
                </a:gridCol>
                <a:gridCol w="3803597">
                  <a:extLst>
                    <a:ext uri="{9D8B030D-6E8A-4147-A177-3AD203B41FA5}">
                      <a16:colId xmlns:a16="http://schemas.microsoft.com/office/drawing/2014/main" val="3924635553"/>
                    </a:ext>
                  </a:extLst>
                </a:gridCol>
                <a:gridCol w="2547708">
                  <a:extLst>
                    <a:ext uri="{9D8B030D-6E8A-4147-A177-3AD203B41FA5}">
                      <a16:colId xmlns:a16="http://schemas.microsoft.com/office/drawing/2014/main" val="4142513639"/>
                    </a:ext>
                  </a:extLst>
                </a:gridCol>
              </a:tblGrid>
              <a:tr h="39254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현재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목표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8404"/>
                  </a:ext>
                </a:extLst>
              </a:tr>
              <a:tr h="615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서비스 구현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UI/UX </a:t>
                      </a:r>
                      <a:r>
                        <a:rPr lang="ko-KR" altLang="en-US" dirty="0"/>
                        <a:t>제작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 </a:t>
                      </a:r>
                      <a:r>
                        <a:rPr lang="ko-KR" altLang="en-US" dirty="0" err="1"/>
                        <a:t>메인페이지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구역 및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탐지객체 설정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실제 현장 연동 테스트</a:t>
                      </a:r>
                      <a:endParaRPr lang="en-US" altLang="ko-K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5787"/>
                  </a:ext>
                </a:extLst>
              </a:tr>
              <a:tr h="615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라벨링</a:t>
                      </a:r>
                      <a:r>
                        <a:rPr lang="ko-KR" altLang="en-US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Instances : Vehicle -&gt; 5.8 </a:t>
                      </a:r>
                      <a:r>
                        <a:rPr lang="ko-KR" altLang="en-US" dirty="0"/>
                        <a:t>만개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                    Worker -&gt; 5.7 </a:t>
                      </a:r>
                      <a:r>
                        <a:rPr lang="ko-KR" altLang="en-US" dirty="0"/>
                        <a:t>만개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각각 </a:t>
                      </a:r>
                      <a:r>
                        <a:rPr lang="en-US" altLang="ko-KR" dirty="0"/>
                        <a:t>8</a:t>
                      </a:r>
                      <a:r>
                        <a:rPr lang="ko-KR" altLang="en-US" dirty="0"/>
                        <a:t>만개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80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2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D5CF6F55-BE57-FB86-B4FD-28F2F8BE5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25975"/>
              </p:ext>
            </p:extLst>
          </p:nvPr>
        </p:nvGraphicFramePr>
        <p:xfrm>
          <a:off x="1229445" y="1335142"/>
          <a:ext cx="9784317" cy="4505727"/>
        </p:xfrm>
        <a:graphic>
          <a:graphicData uri="http://schemas.openxmlformats.org/drawingml/2006/table">
            <a:tbl>
              <a:tblPr firstRow="1" bandRow="1"/>
              <a:tblGrid>
                <a:gridCol w="1160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7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0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모델링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서비스 구현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5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DATASET </a:t>
                      </a:r>
                      <a:r>
                        <a:rPr lang="ko-KR" altLang="en-US" dirty="0"/>
                        <a:t>수집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알고리즘 테스트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BASE</a:t>
                      </a:r>
                      <a:r>
                        <a:rPr lang="ko-KR" altLang="en-US" dirty="0"/>
                        <a:t> 모델 학습을 위한 </a:t>
                      </a: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모델 개발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부족한 데이터 </a:t>
                      </a: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/>
                        <a:t>모델 성능  향상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기획 및 대시보드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8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추가 </a:t>
                      </a:r>
                      <a:r>
                        <a:rPr lang="en-US" altLang="ko-KR" dirty="0"/>
                        <a:t> CLASS</a:t>
                      </a:r>
                      <a:r>
                        <a:rPr lang="ko-KR" altLang="en-US" dirty="0"/>
                        <a:t> 설정 및 </a:t>
                      </a:r>
                      <a:r>
                        <a:rPr lang="ko-KR" altLang="en-US" dirty="0" err="1"/>
                        <a:t>라벨링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현장 테스트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서비스화 개발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1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dirty="0"/>
                        <a:t>9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dirty="0"/>
                        <a:t>플랫폼 테스트</a:t>
                      </a:r>
                      <a:r>
                        <a:rPr lang="en-US" altLang="ko-KR" dirty="0"/>
                        <a:t>/</a:t>
                      </a:r>
                      <a:r>
                        <a:rPr lang="ko-KR" altLang="en-US" dirty="0"/>
                        <a:t>개선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개발 계획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 b="1" i="1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graphicFrame>
        <p:nvGraphicFramePr>
          <p:cNvPr id="5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59139"/>
              </p:ext>
            </p:extLst>
          </p:nvPr>
        </p:nvGraphicFramePr>
        <p:xfrm>
          <a:off x="2543415" y="1765733"/>
          <a:ext cx="8470347" cy="2410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646">
                <a:tc>
                  <a:txBody>
                    <a:bodyPr/>
                    <a:lstStyle/>
                    <a:p>
                      <a:pPr lvl="0">
                        <a:buNone/>
                        <a:defRPr/>
                      </a:pPr>
                      <a:r>
                        <a:rPr lang="en-US" altLang="ko-KR" sz="2100" dirty="0"/>
                        <a:t>8</a:t>
                      </a:r>
                      <a:r>
                        <a:rPr lang="ko-KR" altLang="en-US" sz="2100" dirty="0"/>
                        <a:t>월 </a:t>
                      </a:r>
                      <a:r>
                        <a:rPr lang="en-US" altLang="ko-KR" sz="2100" dirty="0"/>
                        <a:t>1</a:t>
                      </a:r>
                      <a:r>
                        <a:rPr lang="ko-KR" altLang="en-US" sz="2100" dirty="0"/>
                        <a:t>주차</a:t>
                      </a:r>
                    </a:p>
                  </a:txBody>
                  <a:tcPr marL="107874" marR="107874" marT="53937" marB="53937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US" altLang="ko-KR" sz="2100" dirty="0"/>
                        <a:t>8</a:t>
                      </a:r>
                      <a:r>
                        <a:rPr lang="ko-KR" altLang="en-US" sz="2100" dirty="0"/>
                        <a:t>월 </a:t>
                      </a:r>
                      <a:r>
                        <a:rPr lang="en-US" altLang="ko-KR" sz="2100" dirty="0"/>
                        <a:t>2</a:t>
                      </a:r>
                      <a:r>
                        <a:rPr lang="ko-KR" altLang="en-US" sz="2100" dirty="0"/>
                        <a:t>주차</a:t>
                      </a:r>
                    </a:p>
                  </a:txBody>
                  <a:tcPr marL="107874" marR="107874" marT="53937" marB="539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1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dirty="0"/>
                        <a:t>- </a:t>
                      </a:r>
                      <a:r>
                        <a:rPr lang="ko-KR" altLang="en-US" sz="2100" dirty="0"/>
                        <a:t>웹 </a:t>
                      </a:r>
                      <a:r>
                        <a:rPr lang="en-US" altLang="ko-KR" sz="2100" dirty="0"/>
                        <a:t>UI/UX </a:t>
                      </a:r>
                      <a:r>
                        <a:rPr lang="ko-KR" altLang="en-US" sz="2100" dirty="0"/>
                        <a:t>구성</a:t>
                      </a:r>
                      <a:endParaRPr lang="en-US" altLang="ko-KR" sz="2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dirty="0"/>
                        <a:t>- </a:t>
                      </a:r>
                      <a:r>
                        <a:rPr lang="ko-KR" altLang="en-US" sz="2100" dirty="0"/>
                        <a:t>데이터 수집 및 </a:t>
                      </a:r>
                      <a:r>
                        <a:rPr lang="ko-KR" altLang="en-US" sz="2100" dirty="0" err="1"/>
                        <a:t>라벨링</a:t>
                      </a:r>
                      <a:endParaRPr lang="en-US" altLang="ko-KR" sz="2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dirty="0"/>
                        <a:t>- </a:t>
                      </a:r>
                      <a:r>
                        <a:rPr lang="ko-KR" altLang="en-US" sz="2100" dirty="0"/>
                        <a:t>모델 추가 학습</a:t>
                      </a:r>
                      <a:endParaRPr lang="en-US" altLang="ko-KR" sz="21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ko-KR" altLang="en-US" sz="2100" dirty="0"/>
                    </a:p>
                  </a:txBody>
                  <a:tcPr marL="107874" marR="107874" marT="53937" marB="53937"/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  <a:defRPr/>
                      </a:pPr>
                      <a:r>
                        <a:rPr lang="en-US" altLang="ko-KR" sz="2100" dirty="0"/>
                        <a:t>- </a:t>
                      </a:r>
                      <a:r>
                        <a:rPr lang="ko-KR" altLang="en-US" sz="2100" dirty="0"/>
                        <a:t>실시간 영상 </a:t>
                      </a:r>
                      <a:r>
                        <a:rPr lang="en-US" altLang="ko-KR" sz="2100" dirty="0"/>
                        <a:t>AI</a:t>
                      </a:r>
                      <a:r>
                        <a:rPr lang="ko-KR" altLang="en-US" sz="2100" dirty="0"/>
                        <a:t>감지 웹 구현 </a:t>
                      </a:r>
                      <a:endParaRPr lang="en-US" altLang="ko-KR" sz="2100" dirty="0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r>
                        <a:rPr lang="en-US" altLang="ko-KR" sz="2100" dirty="0"/>
                        <a:t>- </a:t>
                      </a:r>
                      <a:r>
                        <a:rPr lang="ko-KR" altLang="en-US" sz="2100" dirty="0"/>
                        <a:t>데이터 수집 및 </a:t>
                      </a:r>
                      <a:r>
                        <a:rPr lang="ko-KR" altLang="en-US" sz="2100" dirty="0" err="1"/>
                        <a:t>라벨링</a:t>
                      </a:r>
                      <a:endParaRPr lang="en-US" altLang="ko-KR" sz="2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dirty="0"/>
                        <a:t>- </a:t>
                      </a:r>
                      <a:r>
                        <a:rPr lang="ko-KR" altLang="en-US" sz="2100" dirty="0"/>
                        <a:t>모델 추가학습</a:t>
                      </a:r>
                    </a:p>
                    <a:p>
                      <a:pPr marL="0" lvl="0" indent="0">
                        <a:buFontTx/>
                        <a:buNone/>
                        <a:defRPr/>
                      </a:pPr>
                      <a:endParaRPr lang="ko-KR" altLang="en-US" sz="2100" dirty="0"/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endParaRPr lang="ko-KR" altLang="en-US" sz="2100" dirty="0"/>
                    </a:p>
                  </a:txBody>
                  <a:tcPr marL="107874" marR="107874" marT="53937" marB="539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1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22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라벨링</a:t>
            </a: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클래스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34" name="Rectangle 5"/>
          <p:cNvSpPr>
            <a:spLocks noGrp="1" noChangeArrowheads="1"/>
          </p:cNvSpPr>
          <p:nvPr/>
        </p:nvSpPr>
        <p:spPr>
          <a:xfrm>
            <a:off x="800637" y="1098828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히스토리</a:t>
            </a:r>
            <a:endParaRPr kumimoji="0" lang="ko-KR" altLang="en-US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39" name="Rectangle 5"/>
          <p:cNvSpPr>
            <a:spLocks noGrp="1" noChangeArrowheads="1"/>
          </p:cNvSpPr>
          <p:nvPr/>
        </p:nvSpPr>
        <p:spPr>
          <a:xfrm>
            <a:off x="2122651" y="1307257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  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4.9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만 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- &gt; 5.8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만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 (vehicle) instances</a:t>
            </a:r>
          </a:p>
          <a:p>
            <a:pPr latinLnBrk="1">
              <a:lnSpc>
                <a:spcPct val="150000"/>
              </a:lnSpc>
              <a:defRPr/>
            </a:pP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  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5.7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만 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(worker)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 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instances</a:t>
            </a:r>
          </a:p>
        </p:txBody>
      </p:sp>
      <p:pic>
        <p:nvPicPr>
          <p:cNvPr id="1026" name="그림 1025"/>
          <p:cNvPicPr>
            <a:picLocks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56949" y="2287505"/>
            <a:ext cx="4680000" cy="28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5A929E9-558A-2DB7-26D8-3AFC5841ECA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00" y="2287505"/>
            <a:ext cx="4680000" cy="288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423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22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pic>
        <p:nvPicPr>
          <p:cNvPr id="3" name="그림 2" descr="텍스트, 스크린샷, 장면, 방이(가) 표시된 사진&#10;&#10;자동 생성된 설명">
            <a:extLst>
              <a:ext uri="{FF2B5EF4-FFF2-40B4-BE49-F238E27FC236}">
                <a16:creationId xmlns:a16="http://schemas.microsoft.com/office/drawing/2014/main" id="{0A0F9812-B1CF-2E57-E052-9E48EC69D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620000"/>
            <a:ext cx="9786388" cy="4680000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F37C8D78-DCA3-3A67-3614-E3D52D4A1AFC}"/>
              </a:ext>
            </a:extLst>
          </p:cNvPr>
          <p:cNvSpPr>
            <a:spLocks noGrp="1" noChangeArrowheads="1"/>
          </p:cNvSpPr>
          <p:nvPr/>
        </p:nvSpPr>
        <p:spPr>
          <a:xfrm>
            <a:off x="800637" y="94305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1. </a:t>
            </a:r>
            <a:r>
              <a:rPr kumimoji="0" lang="ko-KR" altLang="en-US" sz="2000" b="1" i="0" u="none" strike="noStrike" kern="0" cap="none" spc="0" normalizeH="0" baseline="0" dirty="0" err="1">
                <a:solidFill>
                  <a:srgbClr val="000000"/>
                </a:solidFill>
                <a:latin typeface="Arial (Headings)"/>
                <a:ea typeface="휴먼명조"/>
              </a:rPr>
              <a:t>메인페이지</a:t>
            </a:r>
            <a:endParaRPr kumimoji="0" lang="ko-KR" altLang="en-US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41913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F37C8D78-DCA3-3A67-3614-E3D52D4A1AFC}"/>
              </a:ext>
            </a:extLst>
          </p:cNvPr>
          <p:cNvSpPr>
            <a:spLocks noGrp="1" noChangeArrowheads="1"/>
          </p:cNvSpPr>
          <p:nvPr/>
        </p:nvSpPr>
        <p:spPr>
          <a:xfrm>
            <a:off x="800637" y="94305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2. </a:t>
            </a:r>
            <a:r>
              <a:rPr kumimoji="0" lang="ko-KR" altLang="en-US" sz="2000" b="1" i="0" u="none" strike="noStrike" kern="0" cap="none" spc="0" normalizeH="0" baseline="0" dirty="0" err="1">
                <a:solidFill>
                  <a:srgbClr val="000000"/>
                </a:solidFill>
                <a:latin typeface="Arial (Headings)"/>
                <a:ea typeface="휴먼명조"/>
              </a:rPr>
              <a:t>메인페이지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 확대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07C0622-DE37-63EA-1E93-F51AD5381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620000"/>
            <a:ext cx="9739599" cy="468000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1CC8636-0910-171B-DA81-23D604F6E5AD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33761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509</ep:Words>
  <ep:PresentationFormat>와이드스크린</ep:PresentationFormat>
  <ep:Paragraphs>155</ep:Paragraphs>
  <ep:Slides>13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ep:HeadingPairs>
  <ep:TitlesOfParts>
    <vt:vector size="14" baseType="lpstr">
      <vt:lpstr>office theme</vt:lpstr>
      <vt:lpstr>PowerPoint 프레젠테이션</vt:lpstr>
      <vt:lpstr>슬라이드 2</vt:lpstr>
      <vt:lpstr>PowerPoint 프레젠테이션</vt:lpstr>
      <vt:lpstr>PowerPoint 프레젠테이션</vt:lpstr>
      <vt:lpstr>PowerPoint 프레젠테이션</vt:lpstr>
      <vt:lpstr>PowerPoint 프레젠테이션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2022-06-22T06:21:29.000</dcterms:created>
  <dc:creator>김용준</dc:creator>
  <cp:lastModifiedBy>kyjoo</cp:lastModifiedBy>
  <dcterms:modified xsi:type="dcterms:W3CDTF">2022-08-24T00:03:51.663</dcterms:modified>
  <cp:revision>558</cp:revision>
  <dc:title>PowerPoint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