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60" r:id="rId1"/>
  </p:sldMasterIdLst>
  <p:sldIdLst>
    <p:sldId id="275" r:id="rId2"/>
    <p:sldId id="276" r:id="rId3"/>
    <p:sldId id="277" r:id="rId4"/>
    <p:sldId id="278" r:id="rId5"/>
    <p:sldId id="305" r:id="rId6"/>
    <p:sldId id="304" r:id="rId7"/>
    <p:sldId id="289" r:id="rId8"/>
    <p:sldId id="298" r:id="rId9"/>
    <p:sldId id="306" r:id="rId10"/>
    <p:sldId id="301" r:id="rId11"/>
    <p:sldId id="326" r:id="rId12"/>
    <p:sldId id="330" r:id="rId13"/>
    <p:sldId id="329" r:id="rId14"/>
    <p:sldId id="317" r:id="rId15"/>
    <p:sldId id="323" r:id="rId16"/>
    <p:sldId id="324" r:id="rId17"/>
    <p:sldId id="32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19972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356" y="52"/>
      </p:cViewPr>
      <p:guideLst>
        <p:guide orient="horz" pos="2155"/>
        <p:guide pos="38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slide" Target="slides/slide15.xml"  /><Relationship Id="rId17" Type="http://schemas.openxmlformats.org/officeDocument/2006/relationships/slide" Target="slides/slide16.xml"  /><Relationship Id="rId18" Type="http://schemas.openxmlformats.org/officeDocument/2006/relationships/slide" Target="slides/slide17.xml"  /><Relationship Id="rId19" Type="http://schemas.openxmlformats.org/officeDocument/2006/relationships/presProps" Target="presProps.xml"  /><Relationship Id="rId2" Type="http://schemas.openxmlformats.org/officeDocument/2006/relationships/slide" Target="slides/slide1.xml"  /><Relationship Id="rId20" Type="http://schemas.openxmlformats.org/officeDocument/2006/relationships/viewProps" Target="viewProps.xml"  /><Relationship Id="rId21" Type="http://schemas.openxmlformats.org/officeDocument/2006/relationships/theme" Target="theme/theme1.xml"  /><Relationship Id="rId22" Type="http://schemas.openxmlformats.org/officeDocument/2006/relationships/tableStyles" Target="tableStyles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charts/_rels/chart1.xml.rels><?xml version="1.0" encoding="UTF-8" standalone="yes" ?><Relationships xmlns="http://schemas.openxmlformats.org/package/2006/relationships"><Relationship Id="rId1" Type="http://schemas.openxmlformats.org/officeDocument/2006/relationships/package" Target="../embeddings/oleObject1.xlsx"  /></Relationships>
</file>

<file path=ppt/charts/chart1.xml><?xml version="1.0" encoding="utf-8"?>
<c:chartSpace xmlns:r="http://schemas.openxmlformats.org/officeDocument/2006/relationships" xmlns:a="http://schemas.openxmlformats.org/drawingml/2006/main" xmlns:c="http://schemas.openxmlformats.org/drawingml/2006/chart">
  <c:date1904 val="0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 wrap="none" lIns="0" tIns="0" rIns="0" bIns="0" anchor="ctr" anchorCtr="1"/>
          <a:p>
            <a:pPr algn="l">
              <a:defRPr sz="1800" b="0" i="0" u="none">
                <a:solidFill>
                  <a:sysClr val="windowText" lastClr="000000"/>
                </a:solidFill>
                <a:latin typeface="Calibri"/>
                <a:ea typeface="맑은 고딕"/>
                <a:cs typeface="맑은 고딕"/>
                <a:sym typeface="맑은 고딕"/>
              </a:defRPr>
            </a:pPr>
            <a:r>
              <a:rPr sz="1800" b="0" i="0" u="none">
                <a:solidFill>
                  <a:sysClr val="windowText" lastClr="000000"/>
                </a:solidFill>
                <a:latin typeface="Calibri"/>
                <a:ea typeface="맑은 고딕"/>
                <a:cs typeface="맑은 고딕"/>
                <a:sym typeface="맑은 고딕"/>
              </a:rPr>
              <a:t>작업자 데이터셋</a:t>
            </a:r>
            <a:endParaRPr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Train</c:v>
                </c:pt>
              </c:strCache>
            </c:strRef>
          </c:tx>
          <c:invertIfNegative val="0"/>
          <c:dLbls>
            <c:delete val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images</c:v>
                </c:pt>
                <c:pt idx="1">
                  <c:v>instances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8012</c:v>
                </c:pt>
                <c:pt idx="1">
                  <c:v>33484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Test</c:v>
                </c:pt>
              </c:strCache>
            </c:strRef>
          </c:tx>
          <c:invertIfNegative val="0"/>
          <c:dLbls>
            <c:delete val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images</c:v>
                </c:pt>
                <c:pt idx="1">
                  <c:v>instances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426</c:v>
                </c:pt>
                <c:pt idx="1">
                  <c:v>1675</c:v>
                </c:pt>
              </c:numCache>
            </c:numRef>
          </c:val>
        </c:ser>
        <c:gapWidth val="150"/>
        <c:overlap val="0"/>
        <c:axId val="611003950"/>
        <c:axId val="354524312"/>
      </c:barChart>
      <c:catAx>
        <c:axId val="611003950"/>
        <c:scaling>
          <c:orientation val="minMax"/>
        </c:scaling>
        <c:axPos val="l"/>
        <c:crossAx val="354524312"/>
        <c:delete val="0"/>
        <c:majorTickMark val="out"/>
        <c:minorTickMark val="none"/>
        <c:tickLblPos val="nextTo"/>
        <c:crosses val="autoZero"/>
        <c:auto val="1"/>
        <c:lblAlgn val="ctr"/>
        <c:lblOffset val="100"/>
        <c:tickMarkSkip val="1"/>
        <c:noMultiLvlLbl val="0"/>
      </c:catAx>
      <c:valAx>
        <c:axId val="354524312"/>
        <c:scaling>
          <c:orientation val="minMax"/>
        </c:scaling>
        <c:axPos val="b"/>
        <c:crossAx val="611003950"/>
        <c:delete val="0"/>
        <c:majorGridlines/>
        <c:numFmt formatCode="General" sourceLinked="1"/>
        <c:majorTickMark val="out"/>
        <c:minorTickMark val="none"/>
        <c:tickLblPos val="nextTo"/>
        <c:crosses val="autoZero"/>
        <c:crossBetween val="between"/>
      </c:valAx>
      <c:spPr>
        <a:noFill/>
        <a:ln w="9525" cap="flat" cmpd="sng" algn="ctr">
          <a:noFill/>
          <a:prstDash val="solid"/>
          <a:round/>
          <a:headEnd w="med" len="med"/>
          <a:tailEnd w="med" len="med"/>
        </a:ln>
      </c:spPr>
    </c:plotArea>
    <c:legend>
      <c:legendPos val="r"/>
      <c:layout/>
      <c:overlay val="0"/>
    </c:legend>
    <c:plotVisOnly val="0"/>
    <c:dispBlanksAs val="gap"/>
  </c:chart>
  <c:txPr>
    <a:bodyPr rot="0" vert="horz" wrap="none" lIns="0" tIns="0" rIns="0" bIns="0" anchor="ctr" anchorCtr="1"/>
    <a:p>
      <a:pPr algn="l">
        <a:defRPr sz="1200" b="0" i="0" u="none">
          <a:latin typeface="Calibri"/>
          <a:ea typeface="맑은 고딕"/>
          <a:cs typeface="맑은 고딕"/>
          <a:sym typeface="맑은 고딕"/>
        </a:defRPr>
      </a:pPr>
      <a:endParaRPr/>
    </a:p>
  </c:txPr>
  <c:extLst>
    <c:ext uri="CC8EB2C9-7E31-499d-B8F2-F6CE61031016">
      <ho:hncChartStyle xmlns:ho="http://schemas.haansoft.com/office/8.0" layoutIndex="-1" colorIndex="0" styleIndex="0"/>
    </c:ext>
  </c:extLst>
  <c:externalData r:id="rId1">
    <c:autoUpdate val="0"/>
  </c:externalData>
</c:chartSpace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6.pn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7.pn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7.pn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chart" Target="../charts/chart1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8.png"  /><Relationship Id="rId3" Type="http://schemas.openxmlformats.org/officeDocument/2006/relationships/image" Target="../media/image9.png"  /><Relationship Id="rId4" Type="http://schemas.openxmlformats.org/officeDocument/2006/relationships/image" Target="../media/image10.png"  /><Relationship Id="rId5" Type="http://schemas.openxmlformats.org/officeDocument/2006/relationships/image" Target="../media/image11.png"  /><Relationship Id="rId6" Type="http://schemas.openxmlformats.org/officeDocument/2006/relationships/image" Target="../media/image12.png"  /><Relationship Id="rId7" Type="http://schemas.openxmlformats.org/officeDocument/2006/relationships/image" Target="../media/image13.pn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8.pn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9.png"  /><Relationship Id="rId3" Type="http://schemas.openxmlformats.org/officeDocument/2006/relationships/image" Target="../media/image10.png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1.png"  /><Relationship Id="rId3" Type="http://schemas.openxmlformats.org/officeDocument/2006/relationships/image" Target="../media/image12.png"  /><Relationship Id="rId4" Type="http://schemas.openxmlformats.org/officeDocument/2006/relationships/image" Target="../media/image13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png"  /><Relationship Id="rId4" Type="http://schemas.openxmlformats.org/officeDocument/2006/relationships/image" Target="../media/image3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5.png"  /><Relationship Id="rId3" Type="http://schemas.openxmlformats.org/officeDocument/2006/relationships/image" Target="../media/image1.png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37000">
                <a:schemeClr val="accent5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b="1" i="1">
              <a:latin typeface="Arial (Headings)"/>
              <a:cs typeface="Arial"/>
            </a:endParaRPr>
          </a:p>
        </p:txBody>
      </p:sp>
      <p:sp>
        <p:nvSpPr>
          <p:cNvPr id="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4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lang="en-US" sz="1400">
              <a:solidFill>
                <a:schemeClr val="bg1"/>
              </a:solidFill>
              <a:cs typeface="Calibri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</p:spPr>
      </p:pic>
      <p:sp>
        <p:nvSpPr>
          <p:cNvPr id="10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800" b="1" i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15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400">
              <a:solidFill>
                <a:schemeClr val="bg1"/>
              </a:solidFill>
              <a:cs typeface="Calibri"/>
            </a:endParaRPr>
          </a:p>
        </p:txBody>
      </p:sp>
      <p:sp>
        <p:nvSpPr>
          <p:cNvPr id="22" name="TextBox 8"/>
          <p:cNvSpPr txBox="1">
            <a:spLocks noChangeArrowheads="1"/>
          </p:cNvSpPr>
          <p:nvPr/>
        </p:nvSpPr>
        <p:spPr>
          <a:xfrm>
            <a:off x="3049348" y="4070306"/>
            <a:ext cx="6088566" cy="54001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indent="0" algn="ctr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800" b="1" i="0" u="none" strike="noStrike" kern="0" cap="none" spc="0" normalizeH="0" baseline="0" dirty="0">
                <a:solidFill>
                  <a:srgbClr val="000000"/>
                </a:solidFill>
                <a:effectLst/>
                <a:latin typeface="맑은 고딕"/>
              </a:rPr>
              <a:t>현대건설 영상 안전관리 </a:t>
            </a:r>
            <a:r>
              <a:rPr kumimoji="0" lang="en-US" altLang="ko-KR" sz="2800" b="1" i="0" u="none" strike="noStrike" kern="0" cap="none" spc="0" normalizeH="0" baseline="0" dirty="0">
                <a:solidFill>
                  <a:srgbClr val="000000"/>
                </a:solidFill>
                <a:effectLst/>
                <a:latin typeface="맑은 고딕"/>
              </a:rPr>
              <a:t>AI </a:t>
            </a:r>
            <a:r>
              <a:rPr kumimoji="0" lang="ko-KR" altLang="en-US" sz="2800" b="1" i="0" u="none" strike="noStrike" kern="0" cap="none" spc="0" normalizeH="0" baseline="0" dirty="0">
                <a:solidFill>
                  <a:srgbClr val="000000"/>
                </a:solidFill>
                <a:effectLst/>
                <a:latin typeface="맑은 고딕"/>
              </a:rPr>
              <a:t>개발</a:t>
            </a:r>
          </a:p>
          <a:p>
            <a:pPr marL="0" indent="0" algn="ctr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2800" b="1" i="0" u="none" strike="noStrike" kern="0" cap="none" spc="0" normalizeH="0" baseline="0" dirty="0">
              <a:solidFill>
                <a:srgbClr val="000000"/>
              </a:solidFill>
              <a:effectLst/>
              <a:latin typeface="맑은 고딕"/>
            </a:endParaRPr>
          </a:p>
          <a:p>
            <a:pPr marL="0" indent="0" algn="ctr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0" cap="none" spc="0" normalizeH="0" baseline="0" dirty="0">
                <a:solidFill>
                  <a:srgbClr val="000000"/>
                </a:solidFill>
                <a:effectLst/>
                <a:latin typeface="맑은 고딕"/>
              </a:rPr>
              <a:t>2022-07-29</a:t>
            </a:r>
          </a:p>
          <a:p>
            <a:pPr marL="0" indent="0" algn="ctr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2800" b="1" i="0" u="none" strike="noStrike" kern="0" cap="none" spc="0" normalizeH="0" baseline="0" dirty="0">
              <a:solidFill>
                <a:srgbClr val="000000"/>
              </a:solidFill>
              <a:effectLst/>
              <a:latin typeface="맑은 고딕"/>
            </a:endParaRPr>
          </a:p>
        </p:txBody>
      </p:sp>
      <p:sp>
        <p:nvSpPr>
          <p:cNvPr id="24" name="Slide Number Placeholder 16"/>
          <p:cNvSpPr>
            <a:spLocks noGrp="1"/>
          </p:cNvSpPr>
          <p:nvPr/>
        </p:nvSpPr>
        <p:spPr>
          <a:xfrm>
            <a:off x="0" y="6595615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Ju</a:t>
            </a:r>
            <a:r>
              <a:rPr lang="en-US" sz="14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ly</a:t>
            </a:r>
            <a:r>
              <a:rPr kumimoji="0" lang="en-US" sz="1400" b="1" i="1" u="none" strike="noStrike" kern="1200" cap="none" spc="0" normalizeH="0" baseline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 </a:t>
            </a:r>
            <a:r>
              <a:rPr kumimoji="0" lang="en-US" altLang="ko-KR" sz="1400" b="1" i="1" u="none" strike="noStrike" kern="1200" cap="none" spc="0" normalizeH="0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29</a:t>
            </a:r>
            <a:r>
              <a:rPr lang="en-US" sz="14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,</a:t>
            </a:r>
            <a:r>
              <a:rPr kumimoji="0" lang="en-US" sz="1400" b="1" i="1" u="none" strike="noStrike" kern="1200" cap="none" spc="0" normalizeH="0" baseline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 2022</a:t>
            </a:r>
            <a:endParaRPr kumimoji="0" lang="en-US" sz="1400" b="1" i="1" u="none" strike="noStrike" kern="1200" cap="none" spc="0" normalizeH="0" baseline="0" dirty="0">
              <a:solidFill>
                <a:srgbClr val="FFFFFF"/>
              </a:solidFill>
              <a:latin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1357029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rgbClr val="2E75B6">
                  <a:alpha val="100000"/>
                </a:srgbClr>
              </a:gs>
              <a:gs pos="37000">
                <a:srgbClr val="BED7EE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0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>
              <a:alpha val="100000"/>
            </a:srgbClr>
          </a:solidFill>
          <a:ln w="12700" cap="flat" cmpd="sng" algn="ctr">
            <a:solidFill>
              <a:srgbClr val="0070C0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latin typeface="Arial (Headings)"/>
              <a:cs typeface="Arial"/>
            </a:endParaRPr>
          </a:p>
        </p:txBody>
      </p:sp>
      <p:sp>
        <p:nvSpPr>
          <p:cNvPr id="21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22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23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24" name="Rectangle 5"/>
          <p:cNvSpPr>
            <a:spLocks noGrp="1" noChangeArrowheads="1"/>
          </p:cNvSpPr>
          <p:nvPr/>
        </p:nvSpPr>
        <p:spPr>
          <a:xfrm>
            <a:off x="509942" y="215631"/>
            <a:ext cx="8580087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데이터 셋</a:t>
            </a:r>
            <a:r>
              <a:rPr kumimoji="0" lang="en-US" altLang="ko-KR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-1. </a:t>
            </a:r>
            <a:r>
              <a:rPr kumimoji="0" lang="ko-KR" altLang="en-US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건설장비 모델 성능 비교</a:t>
            </a:r>
            <a:endParaRPr kumimoji="0" lang="ko-KR" altLang="en-US" sz="3200" b="1" i="0" u="none" strike="noStrike" kern="0" cap="none" spc="0" normalizeH="0" baseline="0" dirty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graphicFrame>
        <p:nvGraphicFramePr>
          <p:cNvPr id="2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077439"/>
              </p:ext>
            </p:extLst>
          </p:nvPr>
        </p:nvGraphicFramePr>
        <p:xfrm>
          <a:off x="555207" y="1066726"/>
          <a:ext cx="9351896" cy="3884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3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3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2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32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32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32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032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32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3229">
                  <a:extLst>
                    <a:ext uri="{9D8B030D-6E8A-4147-A177-3AD203B41FA5}">
                      <a16:colId xmlns:a16="http://schemas.microsoft.com/office/drawing/2014/main" val="620875668"/>
                    </a:ext>
                  </a:extLst>
                </a:gridCol>
              </a:tblGrid>
              <a:tr h="27467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sz="1100" dirty="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100" dirty="0">
                          <a:effectLst/>
                        </a:rPr>
                        <a:t>Excavator </a:t>
                      </a:r>
                      <a:endParaRPr lang="en-US" sz="1100" dirty="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100">
                          <a:effectLst/>
                        </a:rPr>
                        <a:t>Dodge</a:t>
                      </a:r>
                      <a:endParaRPr lang="en-US" sz="110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100">
                          <a:effectLst/>
                        </a:rPr>
                        <a:t>Forklift</a:t>
                      </a:r>
                      <a:endParaRPr lang="en-US" sz="110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100">
                          <a:effectLst/>
                        </a:rPr>
                        <a:t>Dump Truck</a:t>
                      </a:r>
                      <a:endParaRPr lang="en-US" sz="110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100">
                          <a:effectLst/>
                        </a:rPr>
                        <a:t>Mixer Truck</a:t>
                      </a:r>
                      <a:endParaRPr lang="en-US" sz="110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100">
                          <a:effectLst/>
                        </a:rPr>
                        <a:t>Cargo Truck</a:t>
                      </a:r>
                      <a:endParaRPr lang="en-US" sz="110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100">
                          <a:effectLst/>
                        </a:rPr>
                        <a:t>Scissor Lift</a:t>
                      </a:r>
                      <a:endParaRPr lang="en-US" sz="110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100" dirty="0">
                          <a:effectLst/>
                        </a:rPr>
                        <a:t>Crane</a:t>
                      </a:r>
                      <a:endParaRPr lang="en-US" sz="1100" dirty="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100" dirty="0" err="1">
                          <a:effectLst/>
                          <a:latin typeface="맑은 고딕"/>
                          <a:ea typeface="맑은 고딕"/>
                        </a:rPr>
                        <a:t>mAP</a:t>
                      </a:r>
                      <a:endParaRPr lang="en-US" sz="1100" dirty="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345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>
                          <a:effectLst/>
                        </a:rPr>
                        <a:t>FasterRCNN - ResNet50 </a:t>
                      </a:r>
                      <a:endParaRPr lang="en-US" sz="140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>
                          <a:effectLst/>
                        </a:rPr>
                        <a:t>0.556</a:t>
                      </a:r>
                      <a:endParaRPr lang="en-US" sz="140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>
                          <a:effectLst/>
                        </a:rPr>
                        <a:t>0.253</a:t>
                      </a:r>
                      <a:endParaRPr lang="en-US" sz="140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>
                          <a:effectLst/>
                        </a:rPr>
                        <a:t>nan</a:t>
                      </a:r>
                      <a:endParaRPr lang="en-US" sz="140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>
                          <a:effectLst/>
                        </a:rPr>
                        <a:t>0.506</a:t>
                      </a:r>
                      <a:endParaRPr lang="en-US" sz="140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>
                          <a:effectLst/>
                        </a:rPr>
                        <a:t>0.748</a:t>
                      </a:r>
                      <a:endParaRPr lang="en-US" sz="140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>
                          <a:effectLst/>
                        </a:rPr>
                        <a:t>0.302</a:t>
                      </a:r>
                      <a:endParaRPr lang="en-US" sz="140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>
                          <a:effectLst/>
                        </a:rPr>
                        <a:t>nan</a:t>
                      </a:r>
                      <a:endParaRPr lang="en-US" sz="140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>
                          <a:effectLst/>
                        </a:rPr>
                        <a:t>nan</a:t>
                      </a:r>
                      <a:endParaRPr lang="en-US" sz="1400">
                        <a:effectLst/>
                        <a:latin typeface="맑은 고딕"/>
                        <a:ea typeface="맑은 고딕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 dirty="0">
                          <a:effectLst/>
                          <a:latin typeface="맑은 고딕"/>
                          <a:ea typeface="맑은 고딕"/>
                        </a:rPr>
                        <a:t>0.473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3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Faster R-CNN ResNet101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0.58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0.357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nan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0.527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0.769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0.295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nan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nan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0.506</a:t>
                      </a:r>
                    </a:p>
                  </a:txBody>
                  <a:tcPr marL="7620" marR="7620" marT="762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9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Faster R-CNN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ConvNeXt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Large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0.602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0.496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nan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0.584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0.725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0.394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nan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nan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0.56</a:t>
                      </a:r>
                    </a:p>
                  </a:txBody>
                  <a:tcPr marL="7620" marR="7620" marT="762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76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Semi-supervised multiphase ConvNeXt Large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0.591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0.416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nan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0.58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0.757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0.519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nan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nan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0.573</a:t>
                      </a:r>
                    </a:p>
                  </a:txBody>
                  <a:tcPr marL="7620" marR="7620" marT="762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97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Ours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0.608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0.499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nan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0.609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0.781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0.57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nan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nan</a:t>
                      </a:r>
                    </a:p>
                  </a:txBody>
                  <a:tcPr marL="7620" marR="7620" marT="76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0.613</a:t>
                      </a:r>
                    </a:p>
                  </a:txBody>
                  <a:tcPr marL="7620" marR="7620" marT="762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9" name="Picture 6" descr="Chart, bar chart  Description automatically generated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590580" y="2763107"/>
            <a:ext cx="1317730" cy="1047282"/>
          </a:xfrm>
          <a:prstGeom prst="rect">
            <a:avLst/>
          </a:prstGeom>
        </p:spPr>
      </p:pic>
      <p:sp>
        <p:nvSpPr>
          <p:cNvPr id="30" name="TextBox 7"/>
          <p:cNvSpPr txBox="1"/>
          <p:nvPr/>
        </p:nvSpPr>
        <p:spPr>
          <a:xfrm>
            <a:off x="10187617" y="2098447"/>
            <a:ext cx="2568588" cy="571310"/>
          </a:xfrm>
          <a:prstGeom prst="rect">
            <a:avLst/>
          </a:prstGeom>
          <a:noFill/>
        </p:spPr>
        <p:txBody>
          <a:bodyPr rot="0" vert="horz" wrap="square" lIns="91440" tIns="45720" rIns="91440" bIns="45720" anchor="t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r>
              <a:rPr lang="en-US" sz="1600" b="1" dirty="0">
                <a:latin typeface="Times New Roman"/>
                <a:cs typeface="Calibri"/>
              </a:rPr>
              <a:t>Improve rare class performance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69C376-F8B3-9C53-5CE4-F2A4C0FD7F43}"/>
              </a:ext>
            </a:extLst>
          </p:cNvPr>
          <p:cNvSpPr txBox="1"/>
          <p:nvPr/>
        </p:nvSpPr>
        <p:spPr>
          <a:xfrm>
            <a:off x="555207" y="5110587"/>
            <a:ext cx="8157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FF0000"/>
                </a:solidFill>
              </a:rPr>
              <a:t>Ensemble </a:t>
            </a:r>
            <a:r>
              <a:rPr lang="ko-KR" altLang="en-US" sz="2800" b="1" dirty="0">
                <a:solidFill>
                  <a:srgbClr val="FF0000"/>
                </a:solidFill>
              </a:rPr>
              <a:t>기법 없이 단일 모델만으로 </a:t>
            </a:r>
            <a:r>
              <a:rPr lang="en-US" altLang="ko-KR" sz="2800" b="1" dirty="0" err="1">
                <a:solidFill>
                  <a:srgbClr val="FF0000"/>
                </a:solidFill>
              </a:rPr>
              <a:t>mAP</a:t>
            </a:r>
            <a:r>
              <a:rPr lang="en-US" altLang="ko-KR" sz="2800" b="1" dirty="0">
                <a:solidFill>
                  <a:srgbClr val="FF0000"/>
                </a:solidFill>
              </a:rPr>
              <a:t> 0.61 </a:t>
            </a:r>
            <a:r>
              <a:rPr lang="ko-KR" altLang="en-US" sz="2800" b="1" dirty="0">
                <a:solidFill>
                  <a:srgbClr val="FF0000"/>
                </a:solidFill>
              </a:rPr>
              <a:t>달성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0BFE8BD-27D1-1A66-E186-0137D50C5DC5}"/>
              </a:ext>
            </a:extLst>
          </p:cNvPr>
          <p:cNvSpPr txBox="1"/>
          <p:nvPr/>
        </p:nvSpPr>
        <p:spPr>
          <a:xfrm>
            <a:off x="70130" y="5790355"/>
            <a:ext cx="88014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ctr"/>
            <a:r>
              <a:rPr lang="en-US" altLang="ko-KR" sz="1800" b="1" i="0" u="none" strike="noStrike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Ours : Semi-supervised multiphase+ </a:t>
            </a:r>
            <a:r>
              <a:rPr lang="en-US" altLang="ko-KR" sz="1800" b="1" i="0" u="none" strike="noStrike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ConvNeXt</a:t>
            </a:r>
            <a:r>
              <a:rPr lang="en-US" altLang="ko-KR" sz="1800" b="1" i="0" u="none" strike="noStrike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Large + NorCal+ </a:t>
            </a:r>
            <a:r>
              <a:rPr lang="en-US" altLang="ko-KR" sz="1800" b="1" i="0" u="none" strike="noStrike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CIoU</a:t>
            </a:r>
            <a:endParaRPr lang="en-US" altLang="ko-KR" sz="1800" b="1" i="0" u="none" strike="noStrike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5383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rgbClr val="2E75B6">
                  <a:alpha val="100000"/>
                </a:srgbClr>
              </a:gs>
              <a:gs pos="37000">
                <a:srgbClr val="BED7EE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맑은 고딕"/>
              <a:cs typeface="Calibri"/>
            </a:endParaRPr>
          </a:p>
        </p:txBody>
      </p:sp>
      <p:sp>
        <p:nvSpPr>
          <p:cNvPr id="1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>
              <a:alpha val="100000"/>
            </a:srgbClr>
          </a:solidFill>
          <a:ln w="12700" cap="flat" cmpd="sng" algn="ctr">
            <a:solidFill>
              <a:srgbClr val="0070C0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latin typeface="Arial (Headings)"/>
              <a:cs typeface="Arial"/>
            </a:endParaRPr>
          </a:p>
        </p:txBody>
      </p:sp>
      <p:sp>
        <p:nvSpPr>
          <p:cNvPr id="1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pic>
        <p:nvPicPr>
          <p:cNvPr id="19" name="Picture 8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  <a:ln/>
        </p:spPr>
      </p:pic>
      <p:sp>
        <p:nvSpPr>
          <p:cNvPr id="22" name="Rectangle 5"/>
          <p:cNvSpPr>
            <a:spLocks noGrp="1" noChangeArrowheads="1"/>
          </p:cNvSpPr>
          <p:nvPr/>
        </p:nvSpPr>
        <p:spPr>
          <a:xfrm>
            <a:off x="509942" y="215631"/>
            <a:ext cx="8148283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데이터 셋 </a:t>
            </a:r>
            <a:r>
              <a:rPr lang="en-US" altLang="ko-KR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–</a:t>
            </a:r>
            <a:r>
              <a:rPr lang="ko-KR" altLang="en-US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 </a:t>
            </a:r>
            <a:r>
              <a:rPr lang="en-US" altLang="ko-KR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2.</a:t>
            </a:r>
            <a:r>
              <a:rPr lang="ko-KR" altLang="en-US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 클래스 밸런스 기반 생성</a:t>
            </a:r>
            <a:endParaRPr lang="ko-KR" altLang="en-US" sz="3200" b="1" kern="0" dirty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D7C73D-0A7D-597C-FF21-7B09D20DB743}"/>
              </a:ext>
            </a:extLst>
          </p:cNvPr>
          <p:cNvSpPr txBox="1"/>
          <p:nvPr/>
        </p:nvSpPr>
        <p:spPr>
          <a:xfrm>
            <a:off x="723899" y="1228067"/>
            <a:ext cx="110109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모든 건설현장 </a:t>
            </a:r>
            <a:r>
              <a:rPr lang="en-US" altLang="ko-KR" dirty="0"/>
              <a:t>CCTV </a:t>
            </a:r>
            <a:r>
              <a:rPr lang="ko-KR" altLang="en-US" dirty="0"/>
              <a:t>데이터를 </a:t>
            </a:r>
            <a:r>
              <a:rPr lang="ko-KR" altLang="en-US" dirty="0" err="1"/>
              <a:t>라벨링</a:t>
            </a:r>
            <a:r>
              <a:rPr lang="ko-KR" altLang="en-US" dirty="0"/>
              <a:t> 한 후</a:t>
            </a:r>
            <a:r>
              <a:rPr lang="en-US" altLang="ko-KR" dirty="0"/>
              <a:t>,</a:t>
            </a:r>
          </a:p>
          <a:p>
            <a:r>
              <a:rPr lang="ko-KR" altLang="en-US" dirty="0"/>
              <a:t>객체 클래스 마다 </a:t>
            </a:r>
            <a:r>
              <a:rPr lang="en-US" altLang="ko-KR" dirty="0"/>
              <a:t>(</a:t>
            </a:r>
            <a:r>
              <a:rPr lang="ko-KR" altLang="en-US" dirty="0"/>
              <a:t>학습 </a:t>
            </a:r>
            <a:r>
              <a:rPr lang="en-US" altLang="ko-KR" dirty="0"/>
              <a:t>: </a:t>
            </a:r>
            <a:r>
              <a:rPr lang="ko-KR" altLang="en-US" dirty="0"/>
              <a:t>테스트</a:t>
            </a:r>
            <a:r>
              <a:rPr lang="en-US" altLang="ko-KR" dirty="0"/>
              <a:t>) </a:t>
            </a:r>
            <a:r>
              <a:rPr lang="ko-KR" altLang="en-US" dirty="0"/>
              <a:t>비율이 </a:t>
            </a:r>
            <a:r>
              <a:rPr lang="en-US" altLang="ko-KR" dirty="0"/>
              <a:t>( 8 : 2) </a:t>
            </a:r>
            <a:r>
              <a:rPr lang="ko-KR" altLang="en-US" dirty="0"/>
              <a:t>에 근사하도록 랜덤하게 학습</a:t>
            </a:r>
            <a:r>
              <a:rPr lang="en-US" altLang="ko-KR" dirty="0"/>
              <a:t>, </a:t>
            </a:r>
            <a:r>
              <a:rPr lang="ko-KR" altLang="en-US" dirty="0"/>
              <a:t>테스트 셋 생성</a:t>
            </a:r>
            <a:endParaRPr lang="en-US" altLang="ko-KR" dirty="0"/>
          </a:p>
          <a:p>
            <a:endParaRPr lang="en-US" altLang="ko-KR" dirty="0"/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ko-KR" altLang="en-US" b="1" dirty="0">
                <a:solidFill>
                  <a:srgbClr val="FF0000"/>
                </a:solidFill>
              </a:rPr>
              <a:t>특정 현장 </a:t>
            </a:r>
            <a:r>
              <a:rPr lang="en-US" altLang="ko-KR" b="1" dirty="0">
                <a:solidFill>
                  <a:srgbClr val="FF0000"/>
                </a:solidFill>
              </a:rPr>
              <a:t>CCTV </a:t>
            </a:r>
            <a:r>
              <a:rPr lang="ko-KR" altLang="en-US" b="1" dirty="0">
                <a:solidFill>
                  <a:srgbClr val="FF0000"/>
                </a:solidFill>
              </a:rPr>
              <a:t>하나</a:t>
            </a:r>
            <a:r>
              <a:rPr lang="ko-KR" altLang="en-US" b="1" dirty="0"/>
              <a:t>에서 </a:t>
            </a:r>
            <a:r>
              <a:rPr lang="ko-KR" altLang="en-US" b="1" dirty="0" err="1"/>
              <a:t>라벨링</a:t>
            </a:r>
            <a:r>
              <a:rPr lang="ko-KR" altLang="en-US" b="1" dirty="0"/>
              <a:t> 된 여러 이미지들이 </a:t>
            </a:r>
            <a:r>
              <a:rPr lang="ko-KR" altLang="en-US" b="1" dirty="0">
                <a:solidFill>
                  <a:srgbClr val="FF0000"/>
                </a:solidFill>
              </a:rPr>
              <a:t>일부는 학습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일부는 테스트 셋</a:t>
            </a:r>
            <a:r>
              <a:rPr lang="ko-KR" altLang="en-US" b="1" dirty="0"/>
              <a:t>으로 들어가게 됨</a:t>
            </a:r>
            <a:endParaRPr lang="en-US" altLang="ko-KR" b="1" dirty="0"/>
          </a:p>
          <a:p>
            <a:pPr marL="285750" indent="-285750">
              <a:buFont typeface="Symbol" panose="05050102010706020507" pitchFamily="18" charset="2"/>
              <a:buChar char="Þ"/>
            </a:pPr>
            <a:endParaRPr lang="en-US" altLang="ko-KR" b="1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F0742FDE-6C93-30F2-DA01-3061761D2F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899" y="3538336"/>
            <a:ext cx="6643687" cy="2495931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EE00C9AA-DA0B-8CB9-CB3B-324850FD23C9}"/>
              </a:ext>
            </a:extLst>
          </p:cNvPr>
          <p:cNvSpPr txBox="1"/>
          <p:nvPr/>
        </p:nvSpPr>
        <p:spPr>
          <a:xfrm>
            <a:off x="7753142" y="4666425"/>
            <a:ext cx="38661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/>
              <a:t>각 클래스별 객체의 </a:t>
            </a:r>
            <a:r>
              <a:rPr lang="en-US" altLang="ko-KR" sz="1400" dirty="0"/>
              <a:t>Train, Test </a:t>
            </a:r>
            <a:r>
              <a:rPr lang="ko-KR" altLang="en-US" sz="1400" dirty="0"/>
              <a:t>을 보면</a:t>
            </a:r>
            <a:r>
              <a:rPr lang="en-US" altLang="ko-KR" sz="1400" dirty="0"/>
              <a:t>, </a:t>
            </a:r>
            <a:r>
              <a:rPr lang="ko-KR" altLang="en-US" sz="1400" dirty="0"/>
              <a:t>대략적으로 </a:t>
            </a:r>
            <a:r>
              <a:rPr lang="en-US" altLang="ko-KR" sz="1400" dirty="0">
                <a:solidFill>
                  <a:srgbClr val="FF0000"/>
                </a:solidFill>
              </a:rPr>
              <a:t>8:2</a:t>
            </a:r>
            <a:r>
              <a:rPr lang="ko-KR" altLang="en-US" sz="1400" dirty="0">
                <a:solidFill>
                  <a:srgbClr val="FF0000"/>
                </a:solidFill>
              </a:rPr>
              <a:t>에 근사</a:t>
            </a:r>
            <a:r>
              <a:rPr lang="ko-KR" altLang="en-US" sz="1400" dirty="0"/>
              <a:t>하도록 </a:t>
            </a:r>
            <a:r>
              <a:rPr lang="ko-KR" altLang="en-US" sz="1400" dirty="0">
                <a:solidFill>
                  <a:srgbClr val="FF0000"/>
                </a:solidFill>
              </a:rPr>
              <a:t>랜덤</a:t>
            </a:r>
            <a:r>
              <a:rPr lang="ko-KR" altLang="en-US" sz="1400" dirty="0"/>
              <a:t>하게 데이터셋 구성</a:t>
            </a:r>
          </a:p>
        </p:txBody>
      </p:sp>
      <p:cxnSp>
        <p:nvCxnSpPr>
          <p:cNvPr id="25" name="직선 화살표 연결선 24">
            <a:extLst>
              <a:ext uri="{FF2B5EF4-FFF2-40B4-BE49-F238E27FC236}">
                <a16:creationId xmlns:a16="http://schemas.microsoft.com/office/drawing/2014/main" id="{2300468D-8E60-CEA6-17C9-926D966D6735}"/>
              </a:ext>
            </a:extLst>
          </p:cNvPr>
          <p:cNvCxnSpPr>
            <a:cxnSpLocks/>
          </p:cNvCxnSpPr>
          <p:nvPr/>
        </p:nvCxnSpPr>
        <p:spPr>
          <a:xfrm>
            <a:off x="5714999" y="4924379"/>
            <a:ext cx="194310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7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rgbClr val="2E75B6">
                  <a:alpha val="100000"/>
                </a:srgbClr>
              </a:gs>
              <a:gs pos="37000">
                <a:srgbClr val="BED7EE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0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>
              <a:alpha val="100000"/>
            </a:srgbClr>
          </a:solidFill>
          <a:ln w="12700" cap="flat" cmpd="sng" algn="ctr">
            <a:solidFill>
              <a:srgbClr val="0070C0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latin typeface="Arial (Headings)"/>
              <a:cs typeface="Arial"/>
            </a:endParaRPr>
          </a:p>
        </p:txBody>
      </p:sp>
      <p:sp>
        <p:nvSpPr>
          <p:cNvPr id="21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22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23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24" name="Rectangle 5"/>
          <p:cNvSpPr>
            <a:spLocks noGrp="1" noChangeArrowheads="1"/>
          </p:cNvSpPr>
          <p:nvPr/>
        </p:nvSpPr>
        <p:spPr>
          <a:xfrm>
            <a:off x="509942" y="215631"/>
            <a:ext cx="8580087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데이터 셋 </a:t>
            </a:r>
            <a:r>
              <a:rPr kumimoji="0" lang="en-US" altLang="ko-KR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- 2. </a:t>
            </a:r>
            <a:r>
              <a:rPr kumimoji="0" lang="ko-KR" altLang="en-US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건설장비 모델 성능 비교</a:t>
            </a:r>
            <a:endParaRPr kumimoji="0" lang="ko-KR" altLang="en-US" sz="3200" b="1" i="0" u="none" strike="noStrike" kern="0" cap="none" spc="0" normalizeH="0" baseline="0" dirty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C0FD2BAB-E0BF-A5CF-D5AF-9EA6094E1C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713161"/>
              </p:ext>
            </p:extLst>
          </p:nvPr>
        </p:nvGraphicFramePr>
        <p:xfrm>
          <a:off x="565056" y="1627466"/>
          <a:ext cx="8707652" cy="2297761"/>
        </p:xfrm>
        <a:graphic>
          <a:graphicData uri="http://schemas.openxmlformats.org/drawingml/2006/table">
            <a:tbl>
              <a:tblPr/>
              <a:tblGrid>
                <a:gridCol w="1247540">
                  <a:extLst>
                    <a:ext uri="{9D8B030D-6E8A-4147-A177-3AD203B41FA5}">
                      <a16:colId xmlns:a16="http://schemas.microsoft.com/office/drawing/2014/main" val="3738247104"/>
                    </a:ext>
                  </a:extLst>
                </a:gridCol>
                <a:gridCol w="678192">
                  <a:extLst>
                    <a:ext uri="{9D8B030D-6E8A-4147-A177-3AD203B41FA5}">
                      <a16:colId xmlns:a16="http://schemas.microsoft.com/office/drawing/2014/main" val="291804558"/>
                    </a:ext>
                  </a:extLst>
                </a:gridCol>
                <a:gridCol w="678192">
                  <a:extLst>
                    <a:ext uri="{9D8B030D-6E8A-4147-A177-3AD203B41FA5}">
                      <a16:colId xmlns:a16="http://schemas.microsoft.com/office/drawing/2014/main" val="1039731230"/>
                    </a:ext>
                  </a:extLst>
                </a:gridCol>
                <a:gridCol w="678192">
                  <a:extLst>
                    <a:ext uri="{9D8B030D-6E8A-4147-A177-3AD203B41FA5}">
                      <a16:colId xmlns:a16="http://schemas.microsoft.com/office/drawing/2014/main" val="1231384250"/>
                    </a:ext>
                  </a:extLst>
                </a:gridCol>
                <a:gridCol w="678192">
                  <a:extLst>
                    <a:ext uri="{9D8B030D-6E8A-4147-A177-3AD203B41FA5}">
                      <a16:colId xmlns:a16="http://schemas.microsoft.com/office/drawing/2014/main" val="1220249926"/>
                    </a:ext>
                  </a:extLst>
                </a:gridCol>
                <a:gridCol w="678192">
                  <a:extLst>
                    <a:ext uri="{9D8B030D-6E8A-4147-A177-3AD203B41FA5}">
                      <a16:colId xmlns:a16="http://schemas.microsoft.com/office/drawing/2014/main" val="2054828647"/>
                    </a:ext>
                  </a:extLst>
                </a:gridCol>
                <a:gridCol w="678192">
                  <a:extLst>
                    <a:ext uri="{9D8B030D-6E8A-4147-A177-3AD203B41FA5}">
                      <a16:colId xmlns:a16="http://schemas.microsoft.com/office/drawing/2014/main" val="2424881139"/>
                    </a:ext>
                  </a:extLst>
                </a:gridCol>
                <a:gridCol w="678192">
                  <a:extLst>
                    <a:ext uri="{9D8B030D-6E8A-4147-A177-3AD203B41FA5}">
                      <a16:colId xmlns:a16="http://schemas.microsoft.com/office/drawing/2014/main" val="2541331548"/>
                    </a:ext>
                  </a:extLst>
                </a:gridCol>
                <a:gridCol w="678192">
                  <a:extLst>
                    <a:ext uri="{9D8B030D-6E8A-4147-A177-3AD203B41FA5}">
                      <a16:colId xmlns:a16="http://schemas.microsoft.com/office/drawing/2014/main" val="2990725516"/>
                    </a:ext>
                  </a:extLst>
                </a:gridCol>
                <a:gridCol w="678192">
                  <a:extLst>
                    <a:ext uri="{9D8B030D-6E8A-4147-A177-3AD203B41FA5}">
                      <a16:colId xmlns:a16="http://schemas.microsoft.com/office/drawing/2014/main" val="1185476192"/>
                    </a:ext>
                  </a:extLst>
                </a:gridCol>
                <a:gridCol w="678192">
                  <a:extLst>
                    <a:ext uri="{9D8B030D-6E8A-4147-A177-3AD203B41FA5}">
                      <a16:colId xmlns:a16="http://schemas.microsoft.com/office/drawing/2014/main" val="2366831215"/>
                    </a:ext>
                  </a:extLst>
                </a:gridCol>
                <a:gridCol w="678192">
                  <a:extLst>
                    <a:ext uri="{9D8B030D-6E8A-4147-A177-3AD203B41FA5}">
                      <a16:colId xmlns:a16="http://schemas.microsoft.com/office/drawing/2014/main" val="4137132286"/>
                    </a:ext>
                  </a:extLst>
                </a:gridCol>
              </a:tblGrid>
              <a:tr h="4929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Method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Excavator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Dodger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Forklift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Dump truck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Mixer truck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Cargo truck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Scissor lift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Crane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AP50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AP75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mAP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196586"/>
                  </a:ext>
                </a:extLst>
              </a:tr>
              <a:tr h="212334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CCTV-V-B (Balance)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766691"/>
                  </a:ext>
                </a:extLst>
              </a:tr>
              <a:tr h="530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Faster R-CNN ResNet50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0.818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0.851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0.741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0.79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0.808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0.871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0.88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0.831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0.975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0.917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0.824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6733442"/>
                  </a:ext>
                </a:extLst>
              </a:tr>
              <a:tr h="530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Faster R-CNN ResNet101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0.845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0.877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0.777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0.813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0.853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0.893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0.914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0.856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0.982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0.93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0.853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1683568"/>
                  </a:ext>
                </a:extLst>
              </a:tr>
              <a:tr h="530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Faster R-CNN ConvNeXt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0.837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0.859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0.758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0.817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0.826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0.892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0.882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0.813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0.984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0.936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0.835</a:t>
                      </a:r>
                    </a:p>
                  </a:txBody>
                  <a:tcPr marL="6067" marR="6067" marT="6067" marB="364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022520"/>
                  </a:ext>
                </a:extLst>
              </a:tr>
            </a:tbl>
          </a:graphicData>
        </a:graphic>
      </p:graphicFrame>
      <p:pic>
        <p:nvPicPr>
          <p:cNvPr id="14" name="그림 13">
            <a:extLst>
              <a:ext uri="{FF2B5EF4-FFF2-40B4-BE49-F238E27FC236}">
                <a16:creationId xmlns:a16="http://schemas.microsoft.com/office/drawing/2014/main" id="{FC354878-3894-413D-7449-0D88B33ED1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1" y="4490915"/>
            <a:ext cx="4342284" cy="163132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6B15EBF-EF9F-1801-1306-05AB2C73D97F}"/>
              </a:ext>
            </a:extLst>
          </p:cNvPr>
          <p:cNvSpPr txBox="1"/>
          <p:nvPr/>
        </p:nvSpPr>
        <p:spPr>
          <a:xfrm>
            <a:off x="5583677" y="4712171"/>
            <a:ext cx="54827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rgbClr val="FF0000"/>
                </a:solidFill>
              </a:rPr>
              <a:t>클래스 밸런스에 기반하여 생성한 데이터 셋에서는 </a:t>
            </a:r>
            <a:r>
              <a:rPr lang="en-US" altLang="ko-KR" sz="2800" b="1" dirty="0" err="1">
                <a:solidFill>
                  <a:srgbClr val="FF0000"/>
                </a:solidFill>
              </a:rPr>
              <a:t>mAP</a:t>
            </a:r>
            <a:r>
              <a:rPr lang="en-US" altLang="ko-KR" sz="2800" b="1" dirty="0">
                <a:solidFill>
                  <a:srgbClr val="FF0000"/>
                </a:solidFill>
              </a:rPr>
              <a:t> 0.8</a:t>
            </a:r>
            <a:r>
              <a:rPr lang="ko-KR" altLang="en-US" sz="2800" b="1" dirty="0">
                <a:solidFill>
                  <a:srgbClr val="FF0000"/>
                </a:solidFill>
              </a:rPr>
              <a:t> 상회</a:t>
            </a:r>
          </a:p>
        </p:txBody>
      </p:sp>
    </p:spTree>
    <p:extLst>
      <p:ext uri="{BB962C8B-B14F-4D97-AF65-F5344CB8AC3E}">
        <p14:creationId xmlns:p14="http://schemas.microsoft.com/office/powerpoint/2010/main" val="502397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rgbClr val="2E75B6">
                  <a:alpha val="100000"/>
                </a:srgbClr>
              </a:gs>
              <a:gs pos="37000">
                <a:srgbClr val="BED7EE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6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>
              <a:alpha val="100000"/>
            </a:srgbClr>
          </a:solidFill>
          <a:ln w="12700" cap="flat" cmpd="sng" algn="ctr">
            <a:solidFill>
              <a:srgbClr val="0070C0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latin typeface="Arial (Headings)"/>
              <a:cs typeface="Arial"/>
            </a:endParaRPr>
          </a:p>
        </p:txBody>
      </p:sp>
      <p:sp>
        <p:nvSpPr>
          <p:cNvPr id="7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8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9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>
          <a:xfrm>
            <a:off x="509942" y="215631"/>
            <a:ext cx="11269498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작업자 감지 데이터셋 </a:t>
            </a:r>
            <a:r>
              <a:rPr kumimoji="0" lang="en-US" altLang="ko-KR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 (</a:t>
            </a:r>
            <a:r>
              <a:rPr kumimoji="0" lang="ko-KR" altLang="en-US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현장 기반 생성</a:t>
            </a:r>
            <a:r>
              <a:rPr kumimoji="0" lang="en-US" altLang="ko-KR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)</a:t>
            </a:r>
          </a:p>
        </p:txBody>
      </p:sp>
      <p:graphicFrame>
        <p:nvGraphicFramePr>
          <p:cNvPr id="12" name="Table 3"/>
          <p:cNvGraphicFramePr>
            <a:graphicFrameLocks noGrp="1"/>
          </p:cNvGraphicFramePr>
          <p:nvPr/>
        </p:nvGraphicFramePr>
        <p:xfrm>
          <a:off x="5880846" y="1753281"/>
          <a:ext cx="5645499" cy="2751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9927"/>
                <a:gridCol w="2795572"/>
              </a:tblGrid>
              <a:tr h="243196">
                <a:tc rowSpan="2">
                  <a:txBody>
                    <a:bodyPr vert="horz" lIns="9525" tIns="9525" rIns="9525" bIns="45720" anchor="ctr" anchorCtr="0"/>
                    <a:lstStyle/>
                    <a:p>
                      <a:pPr algn="ctr">
                        <a:defRPr/>
                      </a:pPr>
                      <a:r>
                        <a:rPr lang="en-US" sz="1100">
                          <a:effectLst/>
                        </a:rPr>
                        <a:t>Model</a:t>
                      </a:r>
                      <a:endParaRPr lang="en-US" sz="1100" b="1">
                        <a:effectLst/>
                        <a:latin typeface="Arial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 vert="horz" lIns="9525" tIns="9525" rIns="9525" bIns="45720" anchor="ctr" anchorCtr="0"/>
                    <a:lstStyle/>
                    <a:p>
                      <a:pPr algn="ctr">
                        <a:defRPr/>
                      </a:pPr>
                      <a:r>
                        <a:rPr lang="en-US" sz="1100">
                          <a:effectLst/>
                        </a:rPr>
                        <a:t>Average Precision</a:t>
                      </a:r>
                      <a:endParaRPr lang="en-US" sz="1100" b="1">
                        <a:effectLst/>
                        <a:latin typeface="Arial"/>
                      </a:endParaRPr>
                    </a:p>
                  </a:txBody>
                  <a:tcPr marL="9525" marR="9525" marT="9525" anchor="ctr"/>
                </a:tc>
              </a:tr>
              <a:tr h="243196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en-US"/>
                    </a:p>
                  </a:txBody>
                  <a:tcPr marL="91440" marR="91440"/>
                </a:tc>
                <a:tc>
                  <a:txBody>
                    <a:bodyPr vert="horz" lIns="9525" tIns="9525" rIns="9525" bIns="45720" anchor="ctr" anchorCtr="0"/>
                    <a:lstStyle/>
                    <a:p>
                      <a:pPr algn="ctr">
                        <a:defRPr/>
                      </a:pPr>
                      <a:r>
                        <a:rPr lang="en-US" sz="1100" b="1">
                          <a:effectLst/>
                          <a:latin typeface="Arial"/>
                        </a:rPr>
                        <a:t>Worker</a:t>
                      </a:r>
                      <a:endParaRPr lang="en-US" sz="1100" b="1">
                        <a:latin typeface="Arial"/>
                      </a:endParaRPr>
                    </a:p>
                  </a:txBody>
                  <a:tcPr marL="9525" marR="9525" marT="9525" anchor="ctr"/>
                </a:tc>
              </a:tr>
              <a:tr h="643582">
                <a:tc>
                  <a:txBody>
                    <a:bodyPr vert="horz" lIns="9525" tIns="9525" rIns="9525" bIns="45720" anchor="ctr" anchorCtr="0"/>
                    <a:lstStyle/>
                    <a:p>
                      <a:pPr algn="ctr">
                        <a:defRPr/>
                      </a:pPr>
                      <a:r>
                        <a:rPr lang="en-US" sz="1100">
                          <a:effectLst/>
                        </a:rPr>
                        <a:t>Faster RCNN ResNet50 with</a:t>
                      </a:r>
                      <a:r>
                        <a:rPr lang="ko-KR" altLang="en-US" sz="1100">
                          <a:effectLst/>
                        </a:rPr>
                        <a:t> </a:t>
                      </a:r>
                      <a:r>
                        <a:rPr lang="en-US" altLang="ko-KR" sz="1100">
                          <a:effectLst/>
                        </a:rPr>
                        <a:t>FT</a:t>
                      </a:r>
                      <a:endParaRPr lang="en-US" sz="1100">
                        <a:effectLst/>
                        <a:latin typeface="Arial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 vert="horz" lIns="9525" tIns="9525" rIns="9525" bIns="45720" anchor="ctr" anchorCtr="0"/>
                    <a:lstStyle/>
                    <a:p>
                      <a:pPr algn="ctr">
                        <a:defRPr/>
                      </a:pPr>
                      <a:r>
                        <a:rPr lang="en-US" sz="1100">
                          <a:effectLst/>
                          <a:latin typeface="Arial"/>
                        </a:rPr>
                        <a:t>0.56</a:t>
                      </a:r>
                      <a:endParaRPr lang="en-US" sz="1100">
                        <a:latin typeface="Arial"/>
                      </a:endParaRPr>
                    </a:p>
                  </a:txBody>
                  <a:tcPr marL="9525" marR="9525" marT="9525" anchor="ctr"/>
                </a:tc>
              </a:tr>
              <a:tr h="821044">
                <a:tc>
                  <a:txBody>
                    <a:bodyPr vert="horz" lIns="9525" tIns="9525" rIns="9525" bIns="45720" anchor="ctr" anchorCtr="0"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1100">
                          <a:effectLst/>
                        </a:rPr>
                        <a:t>Faster RCNN ResNet101 with</a:t>
                      </a:r>
                      <a:r>
                        <a:rPr lang="ko-KR" altLang="en-US" sz="1100">
                          <a:effectLst/>
                        </a:rPr>
                        <a:t> </a:t>
                      </a:r>
                      <a:r>
                        <a:rPr lang="en-US" altLang="ko-KR" sz="1100">
                          <a:effectLst/>
                        </a:rPr>
                        <a:t>FT</a:t>
                      </a:r>
                      <a:endParaRPr lang="en-US" altLang="ko-KR" sz="1100">
                        <a:effectLst/>
                        <a:latin typeface="Arial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 vert="horz" lIns="9525" tIns="9525" rIns="9525" bIns="45720" anchor="ctr" anchorCtr="0"/>
                    <a:lstStyle/>
                    <a:p>
                      <a:pPr algn="ctr">
                        <a:defRPr/>
                      </a:pPr>
                      <a:r>
                        <a:rPr lang="en-US" sz="1100">
                          <a:effectLst/>
                          <a:latin typeface="Arial"/>
                        </a:rPr>
                        <a:t>0.55</a:t>
                      </a:r>
                      <a:endParaRPr lang="en-US" sz="1100">
                        <a:latin typeface="Arial"/>
                      </a:endParaRPr>
                    </a:p>
                  </a:txBody>
                  <a:tcPr marL="9525" marR="9525" marT="9525" anchor="ctr"/>
                </a:tc>
              </a:tr>
              <a:tr h="800258">
                <a:tc>
                  <a:txBody>
                    <a:bodyPr vert="horz" lIns="9525" tIns="9525" rIns="9525" bIns="45720" anchor="ctr" anchorCtr="0"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1100">
                          <a:effectLst/>
                        </a:rPr>
                        <a:t>Faster RCNN ConvNeXt – l  with FT</a:t>
                      </a:r>
                      <a:endParaRPr lang="en-US" altLang="ko-KR" sz="1100"/>
                    </a:p>
                  </a:txBody>
                  <a:tcPr marL="9525" marR="9525" marT="9525" anchor="ctr"/>
                </a:tc>
                <a:tc>
                  <a:txBody>
                    <a:bodyPr vert="horz" lIns="9525" tIns="9525" rIns="9525" bIns="45720" anchor="ctr" anchorCtr="0"/>
                    <a:lstStyle/>
                    <a:p>
                      <a:pPr algn="ctr">
                        <a:defRPr/>
                      </a:pPr>
                      <a:r>
                        <a:rPr lang="en-US" altLang="ko-KR" sz="1100">
                          <a:effectLst/>
                          <a:latin typeface="Arial"/>
                        </a:rPr>
                        <a:t>0.62</a:t>
                      </a:r>
                      <a:endParaRPr lang="en-US" altLang="ko-KR" sz="1100">
                        <a:latin typeface="Arial"/>
                      </a:endParaRPr>
                    </a:p>
                  </a:txBody>
                  <a:tcPr marL="9525" marR="9525" marT="9525" anchor="ctr"/>
                </a:tc>
              </a:tr>
            </a:tbl>
          </a:graphicData>
        </a:graphic>
      </p:graphicFrame>
      <p:graphicFrame>
        <p:nvGraphicFramePr>
          <p:cNvPr id="16" name=""/>
          <p:cNvGraphicFramePr/>
          <p:nvPr/>
        </p:nvGraphicFramePr>
        <p:xfrm>
          <a:off x="443076" y="1404240"/>
          <a:ext cx="5106386" cy="3769929"/>
        </p:xfrm>
        <a:graphic>
          <a:graphicData uri="http://schemas.openxmlformats.org/drawingml/2006/chart">
            <c:chart r:id="rId2"/>
          </a:graphicData>
        </a:graphic>
      </p:graphicFrame>
    </p:spTree>
    <p:extLst>
      <p:ext uri="{BB962C8B-B14F-4D97-AF65-F5344CB8AC3E}">
        <p14:creationId xmlns:p14="http://schemas.microsoft.com/office/powerpoint/2010/main" val="1140410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rgbClr val="2E75B6">
                  <a:alpha val="100000"/>
                </a:srgbClr>
              </a:gs>
              <a:gs pos="37000">
                <a:srgbClr val="BED7EE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6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>
              <a:alpha val="100000"/>
            </a:srgbClr>
          </a:solidFill>
          <a:ln w="12700" cap="flat" cmpd="sng" algn="ctr">
            <a:solidFill>
              <a:srgbClr val="0070C0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latin typeface="Arial (Headings)"/>
              <a:cs typeface="Arial"/>
            </a:endParaRPr>
          </a:p>
        </p:txBody>
      </p:sp>
      <p:sp>
        <p:nvSpPr>
          <p:cNvPr id="7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8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9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22" name="Rectangle 5"/>
          <p:cNvSpPr>
            <a:spLocks noGrp="1" noChangeArrowheads="1"/>
          </p:cNvSpPr>
          <p:nvPr/>
        </p:nvSpPr>
        <p:spPr>
          <a:xfrm>
            <a:off x="509942" y="215631"/>
            <a:ext cx="10964882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시인성 개선</a:t>
            </a:r>
            <a:r>
              <a:rPr kumimoji="0" lang="en-US" altLang="ko-KR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 </a:t>
            </a:r>
            <a:r>
              <a:rPr kumimoji="0" lang="ko-KR" altLang="en-US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논의사항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169300-1987-7349-F707-AE6CA80C374B}"/>
              </a:ext>
            </a:extLst>
          </p:cNvPr>
          <p:cNvSpPr txBox="1"/>
          <p:nvPr/>
        </p:nvSpPr>
        <p:spPr>
          <a:xfrm>
            <a:off x="733425" y="1509512"/>
            <a:ext cx="2790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1. </a:t>
            </a:r>
            <a:r>
              <a:rPr lang="ko-KR" altLang="en-US" dirty="0"/>
              <a:t>중장비 인식 </a:t>
            </a:r>
            <a:r>
              <a:rPr lang="en-US" altLang="ko-KR" dirty="0"/>
              <a:t>Box</a:t>
            </a:r>
            <a:endParaRPr lang="ko-KR" alt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9E8CA4-454A-99EB-3D2A-790217B318AC}"/>
              </a:ext>
            </a:extLst>
          </p:cNvPr>
          <p:cNvSpPr txBox="1"/>
          <p:nvPr/>
        </p:nvSpPr>
        <p:spPr>
          <a:xfrm>
            <a:off x="4452937" y="1514606"/>
            <a:ext cx="2790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2. </a:t>
            </a:r>
            <a:r>
              <a:rPr lang="ko-KR" altLang="en-US" dirty="0"/>
              <a:t>작업자 인식 </a:t>
            </a:r>
            <a:r>
              <a:rPr lang="en-US" altLang="ko-KR" dirty="0"/>
              <a:t>Box</a:t>
            </a:r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ED8B49-2887-8121-4BB7-3FCD435D52D3}"/>
              </a:ext>
            </a:extLst>
          </p:cNvPr>
          <p:cNvSpPr txBox="1"/>
          <p:nvPr/>
        </p:nvSpPr>
        <p:spPr>
          <a:xfrm>
            <a:off x="8172450" y="1469859"/>
            <a:ext cx="2790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3. </a:t>
            </a:r>
            <a:r>
              <a:rPr lang="ko-KR" altLang="en-US" dirty="0"/>
              <a:t>경고 문구</a:t>
            </a: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B33763C1-88AB-F94A-620E-E170A39DF5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104" y="3818265"/>
            <a:ext cx="3228669" cy="1899217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C58512D1-31AC-51E1-361D-5A32390EBD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9612" y="3497771"/>
            <a:ext cx="1413306" cy="2506619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7FEF414A-13FB-C9A6-835B-FBF42A5A4D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2394" y="3531359"/>
            <a:ext cx="1579993" cy="2473031"/>
          </a:xfrm>
          <a:prstGeom prst="rect">
            <a:avLst/>
          </a:prstGeom>
        </p:spPr>
      </p:pic>
      <p:pic>
        <p:nvPicPr>
          <p:cNvPr id="19" name="그림 18">
            <a:extLst>
              <a:ext uri="{FF2B5EF4-FFF2-40B4-BE49-F238E27FC236}">
                <a16:creationId xmlns:a16="http://schemas.microsoft.com/office/drawing/2014/main" id="{DA021E14-EA0C-DCE7-1121-9ED19A7BDD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4021" y="3402762"/>
            <a:ext cx="2424113" cy="90248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9B2D703-16B7-3E90-E6D2-1531E206DE15}"/>
              </a:ext>
            </a:extLst>
          </p:cNvPr>
          <p:cNvSpPr txBox="1"/>
          <p:nvPr/>
        </p:nvSpPr>
        <p:spPr>
          <a:xfrm>
            <a:off x="4519612" y="1920648"/>
            <a:ext cx="315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(1) </a:t>
            </a:r>
            <a:r>
              <a:rPr lang="ko-KR" altLang="en-US" dirty="0"/>
              <a:t>일반 작업자 </a:t>
            </a:r>
            <a:r>
              <a:rPr lang="en-US" altLang="ko-KR" dirty="0"/>
              <a:t>/ </a:t>
            </a:r>
            <a:r>
              <a:rPr lang="ko-KR" altLang="en-US" dirty="0"/>
              <a:t>신호수 인식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6F55035-136C-C50B-306A-5ED09C33C975}"/>
              </a:ext>
            </a:extLst>
          </p:cNvPr>
          <p:cNvSpPr txBox="1"/>
          <p:nvPr/>
        </p:nvSpPr>
        <p:spPr>
          <a:xfrm>
            <a:off x="803103" y="1920648"/>
            <a:ext cx="315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(1) </a:t>
            </a:r>
            <a:r>
              <a:rPr lang="ko-KR" altLang="en-US" dirty="0"/>
              <a:t>건설 중장비 </a:t>
            </a:r>
            <a:r>
              <a:rPr lang="en-US" altLang="ko-KR" dirty="0"/>
              <a:t>8</a:t>
            </a:r>
            <a:r>
              <a:rPr lang="ko-KR" altLang="en-US" dirty="0"/>
              <a:t>종 인식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B062365-9DA2-20CE-E894-194FAE7029B8}"/>
              </a:ext>
            </a:extLst>
          </p:cNvPr>
          <p:cNvSpPr txBox="1"/>
          <p:nvPr/>
        </p:nvSpPr>
        <p:spPr>
          <a:xfrm>
            <a:off x="803103" y="2300251"/>
            <a:ext cx="315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(2) </a:t>
            </a:r>
            <a:r>
              <a:rPr lang="ko-KR" altLang="en-US" dirty="0"/>
              <a:t>객체 </a:t>
            </a:r>
            <a:r>
              <a:rPr lang="ko-KR" altLang="en-US" dirty="0" err="1"/>
              <a:t>트래킹</a:t>
            </a:r>
            <a:endParaRPr lang="ko-KR" alt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7214BF4-DEDE-F8BF-89E9-8633CB47BC6F}"/>
              </a:ext>
            </a:extLst>
          </p:cNvPr>
          <p:cNvSpPr txBox="1"/>
          <p:nvPr/>
        </p:nvSpPr>
        <p:spPr>
          <a:xfrm>
            <a:off x="803102" y="2678249"/>
            <a:ext cx="315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(3) </a:t>
            </a:r>
            <a:r>
              <a:rPr lang="ko-KR" altLang="en-US" dirty="0"/>
              <a:t>경계선 설정</a:t>
            </a:r>
          </a:p>
        </p:txBody>
      </p:sp>
      <p:pic>
        <p:nvPicPr>
          <p:cNvPr id="28" name="그림 27">
            <a:extLst>
              <a:ext uri="{FF2B5EF4-FFF2-40B4-BE49-F238E27FC236}">
                <a16:creationId xmlns:a16="http://schemas.microsoft.com/office/drawing/2014/main" id="{50F2C7FB-7559-B3FA-38F0-C7BBC7ADF3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06162" y="4449311"/>
            <a:ext cx="3559832" cy="637129"/>
          </a:xfrm>
          <a:prstGeom prst="rect">
            <a:avLst/>
          </a:prstGeom>
        </p:spPr>
      </p:pic>
      <p:pic>
        <p:nvPicPr>
          <p:cNvPr id="32" name="그림 31">
            <a:extLst>
              <a:ext uri="{FF2B5EF4-FFF2-40B4-BE49-F238E27FC236}">
                <a16:creationId xmlns:a16="http://schemas.microsoft.com/office/drawing/2014/main" id="{633309FE-954F-C0AF-5F46-2E0C78D3CB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06162" y="5318602"/>
            <a:ext cx="3523093" cy="954857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6D4F325-97AE-DE92-5845-16C5ABE0162F}"/>
              </a:ext>
            </a:extLst>
          </p:cNvPr>
          <p:cNvSpPr txBox="1"/>
          <p:nvPr/>
        </p:nvSpPr>
        <p:spPr>
          <a:xfrm>
            <a:off x="8154581" y="1884069"/>
            <a:ext cx="315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(1) </a:t>
            </a:r>
            <a:r>
              <a:rPr lang="ko-KR" altLang="en-US" dirty="0"/>
              <a:t>경고문구 위치 및 내용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1BAC1DD-97E3-57EF-113F-31282CF8C494}"/>
              </a:ext>
            </a:extLst>
          </p:cNvPr>
          <p:cNvSpPr txBox="1"/>
          <p:nvPr/>
        </p:nvSpPr>
        <p:spPr>
          <a:xfrm>
            <a:off x="8154581" y="2289980"/>
            <a:ext cx="3634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(3) </a:t>
            </a:r>
            <a:r>
              <a:rPr lang="ko-KR" altLang="en-US" dirty="0"/>
              <a:t>경고상황 시 추가적인 </a:t>
            </a:r>
            <a:endParaRPr lang="en-US" altLang="ko-KR" dirty="0"/>
          </a:p>
          <a:p>
            <a:r>
              <a:rPr lang="ko-KR" altLang="en-US" dirty="0"/>
              <a:t>디자인 시나리오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331075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rgbClr val="2E75B6">
                  <a:alpha val="100000"/>
                </a:srgbClr>
              </a:gs>
              <a:gs pos="37000">
                <a:srgbClr val="BED7EE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6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>
              <a:alpha val="100000"/>
            </a:srgbClr>
          </a:solidFill>
          <a:ln w="12700" cap="flat" cmpd="sng" algn="ctr">
            <a:solidFill>
              <a:srgbClr val="0070C0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latin typeface="Arial (Headings)"/>
              <a:cs typeface="Arial"/>
            </a:endParaRPr>
          </a:p>
        </p:txBody>
      </p:sp>
      <p:sp>
        <p:nvSpPr>
          <p:cNvPr id="7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8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9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22" name="Rectangle 5"/>
          <p:cNvSpPr>
            <a:spLocks noGrp="1" noChangeArrowheads="1"/>
          </p:cNvSpPr>
          <p:nvPr/>
        </p:nvSpPr>
        <p:spPr>
          <a:xfrm>
            <a:off x="509942" y="215631"/>
            <a:ext cx="10964882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시인성 개선</a:t>
            </a:r>
            <a:r>
              <a:rPr kumimoji="0" lang="en-US" altLang="ko-KR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 </a:t>
            </a:r>
            <a:r>
              <a:rPr kumimoji="0" lang="ko-KR" altLang="en-US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논의사항 </a:t>
            </a:r>
            <a:r>
              <a:rPr kumimoji="0" lang="en-US" altLang="ko-KR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– 1. </a:t>
            </a:r>
            <a:r>
              <a:rPr kumimoji="0" lang="ko-KR" altLang="en-US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중장비 인식 </a:t>
            </a:r>
            <a:r>
              <a:rPr kumimoji="0" lang="en-US" altLang="ko-KR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Box</a:t>
            </a:r>
            <a:endParaRPr kumimoji="0" lang="ko-KR" altLang="en-US" sz="3200" b="1" i="0" u="none" strike="noStrike" kern="0" cap="none" spc="0" normalizeH="0" baseline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  <a:ea typeface="휴먼명조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169300-1987-7349-F707-AE6CA80C374B}"/>
              </a:ext>
            </a:extLst>
          </p:cNvPr>
          <p:cNvSpPr txBox="1"/>
          <p:nvPr/>
        </p:nvSpPr>
        <p:spPr>
          <a:xfrm>
            <a:off x="733425" y="1509512"/>
            <a:ext cx="2790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1. </a:t>
            </a:r>
            <a:r>
              <a:rPr lang="ko-KR" altLang="en-US" dirty="0"/>
              <a:t>중장비 인식 </a:t>
            </a:r>
            <a:r>
              <a:rPr lang="en-US" altLang="ko-KR" dirty="0"/>
              <a:t>Box</a:t>
            </a:r>
            <a:endParaRPr lang="ko-KR" alt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6F55035-136C-C50B-306A-5ED09C33C975}"/>
              </a:ext>
            </a:extLst>
          </p:cNvPr>
          <p:cNvSpPr txBox="1"/>
          <p:nvPr/>
        </p:nvSpPr>
        <p:spPr>
          <a:xfrm>
            <a:off x="803102" y="1920648"/>
            <a:ext cx="50418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ko-KR" altLang="en-US" dirty="0"/>
              <a:t>건설 중장비 </a:t>
            </a:r>
            <a:r>
              <a:rPr lang="en-US" altLang="ko-KR" dirty="0"/>
              <a:t>8</a:t>
            </a:r>
            <a:r>
              <a:rPr lang="ko-KR" altLang="en-US" dirty="0"/>
              <a:t>종 인식</a:t>
            </a:r>
            <a:endParaRPr lang="en-US" altLang="ko-KR" dirty="0"/>
          </a:p>
          <a:p>
            <a:pPr marL="342900" indent="-342900">
              <a:buAutoNum type="arabicParenBoth"/>
            </a:pPr>
            <a:endParaRPr lang="en-US" altLang="ko-KR" dirty="0"/>
          </a:p>
          <a:p>
            <a:r>
              <a:rPr lang="en-US" altLang="ko-KR" dirty="0"/>
              <a:t>(</a:t>
            </a:r>
            <a:r>
              <a:rPr lang="ko-KR" altLang="en-US" dirty="0"/>
              <a:t>현</a:t>
            </a:r>
            <a:r>
              <a:rPr lang="en-US" altLang="ko-KR" dirty="0"/>
              <a:t>) </a:t>
            </a:r>
          </a:p>
          <a:p>
            <a:r>
              <a:rPr lang="ko-KR" altLang="en-US" dirty="0"/>
              <a:t>박스 상단에 중장비명 표기함으로써 구분</a:t>
            </a:r>
            <a:endParaRPr lang="en-US" altLang="ko-KR" dirty="0"/>
          </a:p>
          <a:p>
            <a:r>
              <a:rPr lang="ko-KR" altLang="en-US" dirty="0"/>
              <a:t>객체 박스 색상</a:t>
            </a:r>
            <a:r>
              <a:rPr lang="en-US" altLang="ko-KR" dirty="0"/>
              <a:t> (</a:t>
            </a:r>
            <a:r>
              <a:rPr lang="ko-KR" altLang="en-US" dirty="0" err="1"/>
              <a:t>트래킹</a:t>
            </a:r>
            <a:r>
              <a:rPr lang="ko-KR" altLang="en-US" dirty="0"/>
              <a:t> 기반</a:t>
            </a:r>
            <a:r>
              <a:rPr lang="en-US" altLang="ko-KR" dirty="0"/>
              <a:t>) </a:t>
            </a:r>
            <a:r>
              <a:rPr lang="ko-KR" altLang="en-US" dirty="0"/>
              <a:t>과 동일한 색상</a:t>
            </a:r>
            <a:endParaRPr lang="en-US" altLang="ko-KR" dirty="0"/>
          </a:p>
          <a:p>
            <a:endParaRPr lang="ko-KR" alt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B062365-9DA2-20CE-E894-194FAE7029B8}"/>
              </a:ext>
            </a:extLst>
          </p:cNvPr>
          <p:cNvSpPr txBox="1"/>
          <p:nvPr/>
        </p:nvSpPr>
        <p:spPr>
          <a:xfrm>
            <a:off x="803102" y="3998298"/>
            <a:ext cx="547219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(2) </a:t>
            </a:r>
            <a:r>
              <a:rPr lang="ko-KR" altLang="en-US" dirty="0"/>
              <a:t>객체 </a:t>
            </a:r>
            <a:r>
              <a:rPr lang="ko-KR" altLang="en-US" dirty="0" err="1"/>
              <a:t>트래킹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(</a:t>
            </a:r>
            <a:r>
              <a:rPr lang="ko-KR" altLang="en-US" dirty="0"/>
              <a:t>현</a:t>
            </a:r>
            <a:r>
              <a:rPr lang="en-US" altLang="ko-KR" dirty="0"/>
              <a:t>) </a:t>
            </a:r>
          </a:p>
          <a:p>
            <a:r>
              <a:rPr lang="en-US" altLang="ko-KR" dirty="0"/>
              <a:t>ID</a:t>
            </a:r>
            <a:r>
              <a:rPr lang="ko-KR" altLang="en-US" dirty="0"/>
              <a:t>마다 고유한 색상을 부여하여</a:t>
            </a:r>
            <a:r>
              <a:rPr lang="en-US" altLang="ko-KR" dirty="0"/>
              <a:t>, </a:t>
            </a:r>
            <a:r>
              <a:rPr lang="ko-KR" altLang="en-US" dirty="0"/>
              <a:t>박스 색상으로 구분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7214BF4-DEDE-F8BF-89E9-8633CB47BC6F}"/>
              </a:ext>
            </a:extLst>
          </p:cNvPr>
          <p:cNvSpPr txBox="1"/>
          <p:nvPr/>
        </p:nvSpPr>
        <p:spPr>
          <a:xfrm>
            <a:off x="6096000" y="1897644"/>
            <a:ext cx="64406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(3) </a:t>
            </a:r>
            <a:r>
              <a:rPr lang="ko-KR" altLang="en-US" dirty="0"/>
              <a:t>경계선 설정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(</a:t>
            </a:r>
            <a:r>
              <a:rPr lang="ko-KR" altLang="en-US" dirty="0"/>
              <a:t>현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객체 너비</a:t>
            </a:r>
            <a:r>
              <a:rPr lang="en-US" altLang="ko-KR" dirty="0"/>
              <a:t>(w)</a:t>
            </a:r>
            <a:r>
              <a:rPr lang="ko-KR" altLang="en-US" dirty="0"/>
              <a:t>를 양옆으로 </a:t>
            </a:r>
            <a:r>
              <a:rPr lang="en-US" altLang="ko-KR" dirty="0"/>
              <a:t>1</a:t>
            </a:r>
            <a:r>
              <a:rPr lang="ko-KR" altLang="en-US" dirty="0"/>
              <a:t>배 한 거리에 경계선 표시</a:t>
            </a:r>
            <a:endParaRPr lang="en-US" altLang="ko-KR" dirty="0"/>
          </a:p>
          <a:p>
            <a:r>
              <a:rPr lang="ko-KR" altLang="en-US" dirty="0"/>
              <a:t>객체 박스 색상</a:t>
            </a:r>
            <a:r>
              <a:rPr lang="en-US" altLang="ko-KR" dirty="0"/>
              <a:t>(</a:t>
            </a:r>
            <a:r>
              <a:rPr lang="ko-KR" altLang="en-US" dirty="0" err="1"/>
              <a:t>트래킹</a:t>
            </a:r>
            <a:r>
              <a:rPr lang="ko-KR" altLang="en-US" dirty="0"/>
              <a:t> 기반</a:t>
            </a:r>
            <a:r>
              <a:rPr lang="en-US" altLang="ko-KR" dirty="0"/>
              <a:t>)</a:t>
            </a:r>
            <a:r>
              <a:rPr lang="ko-KR" altLang="en-US" dirty="0"/>
              <a:t>과 동일한 색상</a:t>
            </a:r>
            <a:endParaRPr lang="en-US" altLang="ko-KR" dirty="0"/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33A6C4C8-7208-2237-20F4-26CF5BD4DA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4189" y="3620981"/>
            <a:ext cx="4814812" cy="2832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41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rgbClr val="2E75B6">
                  <a:alpha val="100000"/>
                </a:srgbClr>
              </a:gs>
              <a:gs pos="37000">
                <a:srgbClr val="BED7EE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6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>
              <a:alpha val="100000"/>
            </a:srgbClr>
          </a:solidFill>
          <a:ln w="12700" cap="flat" cmpd="sng" algn="ctr">
            <a:solidFill>
              <a:srgbClr val="0070C0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latin typeface="Arial (Headings)"/>
              <a:cs typeface="Arial"/>
            </a:endParaRPr>
          </a:p>
        </p:txBody>
      </p:sp>
      <p:sp>
        <p:nvSpPr>
          <p:cNvPr id="7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8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9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22" name="Rectangle 5"/>
          <p:cNvSpPr>
            <a:spLocks noGrp="1" noChangeArrowheads="1"/>
          </p:cNvSpPr>
          <p:nvPr/>
        </p:nvSpPr>
        <p:spPr>
          <a:xfrm>
            <a:off x="509942" y="215631"/>
            <a:ext cx="10964882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시인성 개선</a:t>
            </a:r>
            <a:r>
              <a:rPr kumimoji="0" lang="en-US" altLang="ko-KR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 </a:t>
            </a:r>
            <a:r>
              <a:rPr kumimoji="0" lang="ko-KR" altLang="en-US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논의사항 </a:t>
            </a:r>
            <a:r>
              <a:rPr kumimoji="0" lang="en-US" altLang="ko-KR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– 2. </a:t>
            </a:r>
            <a:r>
              <a:rPr kumimoji="0" lang="ko-KR" altLang="en-US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작업자 인식 </a:t>
            </a:r>
            <a:r>
              <a:rPr kumimoji="0" lang="en-US" altLang="ko-KR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Box</a:t>
            </a:r>
            <a:endParaRPr kumimoji="0" lang="ko-KR" altLang="en-US" sz="3200" b="1" i="0" u="none" strike="noStrike" kern="0" cap="none" spc="0" normalizeH="0" baseline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  <a:ea typeface="휴먼명조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9E8CA4-454A-99EB-3D2A-790217B318AC}"/>
              </a:ext>
            </a:extLst>
          </p:cNvPr>
          <p:cNvSpPr txBox="1"/>
          <p:nvPr/>
        </p:nvSpPr>
        <p:spPr>
          <a:xfrm>
            <a:off x="867054" y="1566867"/>
            <a:ext cx="2790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2. </a:t>
            </a:r>
            <a:r>
              <a:rPr lang="ko-KR" altLang="en-US" dirty="0"/>
              <a:t>작업자 인식 </a:t>
            </a:r>
            <a:r>
              <a:rPr lang="en-US" altLang="ko-KR" dirty="0"/>
              <a:t>Box</a:t>
            </a:r>
            <a:endParaRPr lang="ko-KR" altLang="en-US" dirty="0"/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C58512D1-31AC-51E1-361D-5A32390EB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642" y="3722826"/>
            <a:ext cx="1413306" cy="2506619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7FEF414A-13FB-C9A6-835B-FBF42A5A4D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7166" y="3722826"/>
            <a:ext cx="1579993" cy="247303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9B2D703-16B7-3E90-E6D2-1531E206DE15}"/>
              </a:ext>
            </a:extLst>
          </p:cNvPr>
          <p:cNvSpPr txBox="1"/>
          <p:nvPr/>
        </p:nvSpPr>
        <p:spPr>
          <a:xfrm>
            <a:off x="867054" y="2095453"/>
            <a:ext cx="90030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ko-KR" altLang="en-US" dirty="0"/>
              <a:t>일반 작업자 </a:t>
            </a:r>
            <a:r>
              <a:rPr lang="en-US" altLang="ko-KR" dirty="0"/>
              <a:t>/ </a:t>
            </a:r>
            <a:r>
              <a:rPr lang="ko-KR" altLang="en-US" dirty="0"/>
              <a:t>신호수 인식</a:t>
            </a:r>
            <a:endParaRPr lang="en-US" altLang="ko-KR" dirty="0"/>
          </a:p>
          <a:p>
            <a:pPr marL="342900" indent="-342900">
              <a:buAutoNum type="arabicParenBoth"/>
            </a:pPr>
            <a:endParaRPr lang="en-US" altLang="ko-KR" dirty="0"/>
          </a:p>
          <a:p>
            <a:r>
              <a:rPr lang="en-US" altLang="ko-KR" dirty="0"/>
              <a:t>(</a:t>
            </a:r>
            <a:r>
              <a:rPr lang="ko-KR" altLang="en-US" dirty="0"/>
              <a:t>현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작업자는 모두 흰색으로</a:t>
            </a:r>
            <a:r>
              <a:rPr lang="en-US" altLang="ko-KR" dirty="0"/>
              <a:t>, </a:t>
            </a:r>
            <a:r>
              <a:rPr lang="ko-KR" altLang="en-US" dirty="0"/>
              <a:t>신호수는 모두 빨간색으로 박스 표기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76575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rgbClr val="2E75B6">
                  <a:alpha val="100000"/>
                </a:srgbClr>
              </a:gs>
              <a:gs pos="37000">
                <a:srgbClr val="BED7EE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6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>
              <a:alpha val="100000"/>
            </a:srgbClr>
          </a:solidFill>
          <a:ln w="12700" cap="flat" cmpd="sng" algn="ctr">
            <a:solidFill>
              <a:srgbClr val="0070C0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latin typeface="Arial (Headings)"/>
              <a:cs typeface="Arial"/>
            </a:endParaRPr>
          </a:p>
        </p:txBody>
      </p:sp>
      <p:sp>
        <p:nvSpPr>
          <p:cNvPr id="7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8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9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22" name="Rectangle 5"/>
          <p:cNvSpPr>
            <a:spLocks noGrp="1" noChangeArrowheads="1"/>
          </p:cNvSpPr>
          <p:nvPr/>
        </p:nvSpPr>
        <p:spPr>
          <a:xfrm>
            <a:off x="509942" y="215631"/>
            <a:ext cx="10964882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시인성 개선</a:t>
            </a:r>
            <a:r>
              <a:rPr kumimoji="0" lang="en-US" altLang="ko-KR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 </a:t>
            </a:r>
            <a:r>
              <a:rPr kumimoji="0" lang="ko-KR" altLang="en-US" sz="32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논의사항 </a:t>
            </a:r>
            <a:r>
              <a:rPr lang="en-US" altLang="ko-KR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– 3. </a:t>
            </a:r>
            <a:r>
              <a:rPr lang="ko-KR" altLang="en-US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경고 문구</a:t>
            </a:r>
            <a:endParaRPr kumimoji="0" lang="ko-KR" altLang="en-US" sz="3200" b="1" i="0" u="none" strike="noStrike" kern="0" cap="none" spc="0" normalizeH="0" baseline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  <a:ea typeface="휴먼명조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ED8B49-2887-8121-4BB7-3FCD435D52D3}"/>
              </a:ext>
            </a:extLst>
          </p:cNvPr>
          <p:cNvSpPr txBox="1"/>
          <p:nvPr/>
        </p:nvSpPr>
        <p:spPr>
          <a:xfrm>
            <a:off x="884644" y="1514737"/>
            <a:ext cx="2790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3. </a:t>
            </a:r>
            <a:r>
              <a:rPr lang="ko-KR" altLang="en-US" dirty="0"/>
              <a:t>경고 문구</a:t>
            </a:r>
          </a:p>
        </p:txBody>
      </p:sp>
      <p:pic>
        <p:nvPicPr>
          <p:cNvPr id="19" name="그림 18">
            <a:extLst>
              <a:ext uri="{FF2B5EF4-FFF2-40B4-BE49-F238E27FC236}">
                <a16:creationId xmlns:a16="http://schemas.microsoft.com/office/drawing/2014/main" id="{DA021E14-EA0C-DCE7-1121-9ED19A7BD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491" y="5550844"/>
            <a:ext cx="2424113" cy="902483"/>
          </a:xfrm>
          <a:prstGeom prst="rect">
            <a:avLst/>
          </a:prstGeom>
        </p:spPr>
      </p:pic>
      <p:pic>
        <p:nvPicPr>
          <p:cNvPr id="28" name="그림 27">
            <a:extLst>
              <a:ext uri="{FF2B5EF4-FFF2-40B4-BE49-F238E27FC236}">
                <a16:creationId xmlns:a16="http://schemas.microsoft.com/office/drawing/2014/main" id="{50F2C7FB-7559-B3FA-38F0-C7BBC7ADF3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32" y="3507536"/>
            <a:ext cx="3559832" cy="637129"/>
          </a:xfrm>
          <a:prstGeom prst="rect">
            <a:avLst/>
          </a:prstGeom>
        </p:spPr>
      </p:pic>
      <p:pic>
        <p:nvPicPr>
          <p:cNvPr id="32" name="그림 31">
            <a:extLst>
              <a:ext uri="{FF2B5EF4-FFF2-40B4-BE49-F238E27FC236}">
                <a16:creationId xmlns:a16="http://schemas.microsoft.com/office/drawing/2014/main" id="{633309FE-954F-C0AF-5F46-2E0C78D3CB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3632" y="4398554"/>
            <a:ext cx="3523093" cy="954857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6D4F325-97AE-DE92-5845-16C5ABE0162F}"/>
              </a:ext>
            </a:extLst>
          </p:cNvPr>
          <p:cNvSpPr txBox="1"/>
          <p:nvPr/>
        </p:nvSpPr>
        <p:spPr>
          <a:xfrm>
            <a:off x="932670" y="2016155"/>
            <a:ext cx="5997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ko-KR" altLang="en-US" dirty="0"/>
              <a:t>경고문구 위치 및 내용</a:t>
            </a:r>
            <a:endParaRPr lang="en-US" altLang="ko-KR" dirty="0"/>
          </a:p>
          <a:p>
            <a:pPr marL="342900" indent="-342900">
              <a:buAutoNum type="arabicParenBoth"/>
            </a:pPr>
            <a:endParaRPr lang="en-US" altLang="ko-KR" dirty="0"/>
          </a:p>
          <a:p>
            <a:r>
              <a:rPr lang="en-US" altLang="ko-KR" dirty="0"/>
              <a:t>(</a:t>
            </a:r>
            <a:r>
              <a:rPr lang="ko-KR" altLang="en-US" dirty="0"/>
              <a:t>현</a:t>
            </a:r>
            <a:r>
              <a:rPr lang="en-US" altLang="ko-KR" dirty="0"/>
              <a:t>) </a:t>
            </a:r>
          </a:p>
          <a:p>
            <a:r>
              <a:rPr lang="ko-KR" altLang="en-US" dirty="0"/>
              <a:t>화면 좌측 상단</a:t>
            </a:r>
            <a:r>
              <a:rPr lang="en-US" altLang="ko-KR" dirty="0"/>
              <a:t>, </a:t>
            </a:r>
            <a:r>
              <a:rPr lang="ko-KR" altLang="en-US" dirty="0"/>
              <a:t>중장비 박스 좌측상단 표기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1BAC1DD-97E3-57EF-113F-31282CF8C494}"/>
              </a:ext>
            </a:extLst>
          </p:cNvPr>
          <p:cNvSpPr txBox="1"/>
          <p:nvPr/>
        </p:nvSpPr>
        <p:spPr>
          <a:xfrm>
            <a:off x="5896115" y="1976549"/>
            <a:ext cx="50946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(2) </a:t>
            </a:r>
            <a:r>
              <a:rPr lang="ko-KR" altLang="en-US" dirty="0"/>
              <a:t>경고상황 시 추가적인 디자인 시나리오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(</a:t>
            </a:r>
            <a:r>
              <a:rPr lang="ko-KR" altLang="en-US" dirty="0"/>
              <a:t>논의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작업자 박스 색상을 바꿈</a:t>
            </a:r>
            <a:endParaRPr lang="en-US" altLang="ko-KR" dirty="0"/>
          </a:p>
          <a:p>
            <a:r>
              <a:rPr lang="ko-KR" altLang="en-US" dirty="0"/>
              <a:t>중장비 박스 색상을 바꿈</a:t>
            </a:r>
            <a:endParaRPr lang="en-US" altLang="ko-KR" dirty="0"/>
          </a:p>
          <a:p>
            <a:endParaRPr lang="en-US" altLang="ko-KR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2A37354-C2A6-8D88-0B6A-31D73C62FA8F}"/>
              </a:ext>
            </a:extLst>
          </p:cNvPr>
          <p:cNvSpPr txBox="1"/>
          <p:nvPr/>
        </p:nvSpPr>
        <p:spPr>
          <a:xfrm>
            <a:off x="3045758" y="1089408"/>
            <a:ext cx="80794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중장비 경계선 반경</a:t>
            </a:r>
            <a:r>
              <a:rPr lang="en-US" altLang="ko-KR" dirty="0">
                <a:solidFill>
                  <a:srgbClr val="FF0000"/>
                </a:solidFill>
                <a:highlight>
                  <a:srgbClr val="FFFF00"/>
                </a:highlight>
              </a:rPr>
              <a:t>(</a:t>
            </a:r>
            <a:r>
              <a:rPr lang="ko-KR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양옆으로 </a:t>
            </a:r>
            <a:r>
              <a:rPr lang="en-US" altLang="ko-KR" dirty="0">
                <a:solidFill>
                  <a:srgbClr val="FF0000"/>
                </a:solidFill>
                <a:highlight>
                  <a:srgbClr val="FFFF00"/>
                </a:highlight>
              </a:rPr>
              <a:t>W 1</a:t>
            </a:r>
            <a:r>
              <a:rPr lang="ko-KR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배</a:t>
            </a:r>
            <a:r>
              <a:rPr lang="en-US" altLang="ko-KR" dirty="0">
                <a:solidFill>
                  <a:srgbClr val="FF0000"/>
                </a:solidFill>
                <a:highlight>
                  <a:srgbClr val="FFFF00"/>
                </a:highlight>
              </a:rPr>
              <a:t>)</a:t>
            </a:r>
            <a:r>
              <a:rPr lang="ko-KR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 내</a:t>
            </a:r>
            <a:r>
              <a:rPr lang="en-US" altLang="ko-KR" dirty="0">
                <a:solidFill>
                  <a:srgbClr val="FF0000"/>
                </a:solidFill>
                <a:highlight>
                  <a:srgbClr val="FFFF00"/>
                </a:highlight>
              </a:rPr>
              <a:t>, </a:t>
            </a:r>
            <a:r>
              <a:rPr lang="ko-KR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신호수가 없으면 경고</a:t>
            </a:r>
          </a:p>
        </p:txBody>
      </p:sp>
      <p:cxnSp>
        <p:nvCxnSpPr>
          <p:cNvPr id="4" name="직선 화살표 연결선 3">
            <a:extLst>
              <a:ext uri="{FF2B5EF4-FFF2-40B4-BE49-F238E27FC236}">
                <a16:creationId xmlns:a16="http://schemas.microsoft.com/office/drawing/2014/main" id="{772D2FEC-0B16-BBB4-36B7-E84CF4198224}"/>
              </a:ext>
            </a:extLst>
          </p:cNvPr>
          <p:cNvCxnSpPr/>
          <p:nvPr/>
        </p:nvCxnSpPr>
        <p:spPr>
          <a:xfrm flipH="1">
            <a:off x="2280056" y="1408133"/>
            <a:ext cx="765703" cy="18466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0125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37000">
                <a:schemeClr val="accent5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>
          <a:xfrm>
            <a:off x="509942" y="215631"/>
            <a:ext cx="5295363" cy="616042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kern="0" spc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목차</a:t>
            </a:r>
            <a:endParaRPr lang="ko-KR" altLang="en-US" sz="3200" b="1" kern="0" spc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b="1" i="1">
              <a:latin typeface="Arial (Headings)"/>
              <a:cs typeface="Arial"/>
            </a:endParaRPr>
          </a:p>
        </p:txBody>
      </p:sp>
      <p:sp>
        <p:nvSpPr>
          <p:cNvPr id="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4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lang="en-US" sz="1400">
              <a:solidFill>
                <a:schemeClr val="bg1"/>
              </a:solidFill>
              <a:cs typeface="Calibri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</p:spPr>
      </p:pic>
      <p:sp>
        <p:nvSpPr>
          <p:cNvPr id="10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800" b="1" i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68171" y="3063240"/>
            <a:ext cx="122663" cy="1113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12" name="TextBox 8"/>
          <p:cNvSpPr txBox="1">
            <a:spLocks noChangeArrowheads="1"/>
          </p:cNvSpPr>
          <p:nvPr/>
        </p:nvSpPr>
        <p:spPr>
          <a:xfrm>
            <a:off x="1765387" y="2883217"/>
            <a:ext cx="6088566" cy="548223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ko-KR" altLang="en-US" sz="2800" b="1" kern="0" dirty="0" err="1">
                <a:solidFill>
                  <a:srgbClr val="000000"/>
                </a:solidFill>
                <a:latin typeface="맑은 고딕"/>
              </a:rPr>
              <a:t>라벨링</a:t>
            </a:r>
            <a:r>
              <a:rPr lang="ko-KR" altLang="en-US" sz="2800" b="1" kern="0" dirty="0">
                <a:solidFill>
                  <a:srgbClr val="000000"/>
                </a:solidFill>
                <a:latin typeface="맑은 고딕"/>
              </a:rPr>
              <a:t> 클래스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68171" y="3603307"/>
            <a:ext cx="122663" cy="1113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14" name="TextBox 10"/>
          <p:cNvSpPr txBox="1">
            <a:spLocks noChangeArrowheads="1"/>
          </p:cNvSpPr>
          <p:nvPr/>
        </p:nvSpPr>
        <p:spPr>
          <a:xfrm>
            <a:off x="1764220" y="3423285"/>
            <a:ext cx="6792851" cy="548223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2800" b="1" kern="0" dirty="0">
                <a:solidFill>
                  <a:srgbClr val="000000"/>
                </a:solidFill>
                <a:latin typeface="Arial (Headings)"/>
                <a:ea typeface="휴먼명조"/>
              </a:rPr>
              <a:t>Semi-supervised with</a:t>
            </a:r>
            <a:r>
              <a:rPr lang="ko-KR" altLang="en-US" sz="2800" b="1" kern="0" dirty="0">
                <a:solidFill>
                  <a:srgbClr val="000000"/>
                </a:solidFill>
                <a:latin typeface="Arial (Headings)"/>
                <a:ea typeface="휴먼명조"/>
              </a:rPr>
              <a:t> </a:t>
            </a:r>
            <a:r>
              <a:rPr lang="en-US" altLang="ko-KR" sz="2800" b="1" kern="0" dirty="0">
                <a:solidFill>
                  <a:srgbClr val="000000"/>
                </a:solidFill>
                <a:latin typeface="Arial (Headings)"/>
                <a:ea typeface="휴먼명조"/>
              </a:rPr>
              <a:t>Data Uncertainty</a:t>
            </a:r>
            <a:endParaRPr kumimoji="0" lang="ko-KR" altLang="en-US" sz="2800" b="1" i="0" u="none" strike="noStrike" kern="0" cap="none" spc="0" normalizeH="0" baseline="0" dirty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sp>
        <p:nvSpPr>
          <p:cNvPr id="15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400">
              <a:solidFill>
                <a:schemeClr val="bg1"/>
              </a:solidFill>
              <a:cs typeface="Calibri"/>
            </a:endParaRPr>
          </a:p>
        </p:txBody>
      </p:sp>
      <p:sp>
        <p:nvSpPr>
          <p:cNvPr id="16" name="Rectangle 12"/>
          <p:cNvSpPr/>
          <p:nvPr/>
        </p:nvSpPr>
        <p:spPr>
          <a:xfrm>
            <a:off x="1368171" y="4143375"/>
            <a:ext cx="122663" cy="111378"/>
          </a:xfrm>
          <a:prstGeom prst="rect">
            <a:avLst/>
          </a:prstGeom>
          <a:solidFill>
            <a:srgbClr val="4472C4">
              <a:alpha val="100000"/>
            </a:srgbClr>
          </a:solidFill>
          <a:ln w="12700" cap="flat" cmpd="sng" algn="ctr">
            <a:solidFill>
              <a:srgbClr val="31538F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맑은 고딕"/>
              <a:cs typeface="Calibri"/>
            </a:endParaRPr>
          </a:p>
        </p:txBody>
      </p:sp>
      <p:sp>
        <p:nvSpPr>
          <p:cNvPr id="17" name="TextBox 10"/>
          <p:cNvSpPr txBox="1">
            <a:spLocks noChangeArrowheads="1"/>
          </p:cNvSpPr>
          <p:nvPr/>
        </p:nvSpPr>
        <p:spPr>
          <a:xfrm>
            <a:off x="1764220" y="3963352"/>
            <a:ext cx="6792851" cy="548223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2800" b="1" kern="0" dirty="0">
                <a:solidFill>
                  <a:srgbClr val="000000"/>
                </a:solidFill>
                <a:latin typeface="맑은 고딕"/>
              </a:rPr>
              <a:t>데이터셋</a:t>
            </a:r>
            <a:endParaRPr kumimoji="0" lang="ko-KR" altLang="en-US" sz="2800" b="1" i="0" u="none" strike="noStrike" kern="0" cap="none" spc="0" normalizeH="0" baseline="0" dirty="0">
              <a:solidFill>
                <a:srgbClr val="000000"/>
              </a:solidFill>
              <a:latin typeface="맑은 고딕"/>
            </a:endParaRPr>
          </a:p>
        </p:txBody>
      </p:sp>
      <p:sp>
        <p:nvSpPr>
          <p:cNvPr id="18" name="Rectangle 12"/>
          <p:cNvSpPr/>
          <p:nvPr/>
        </p:nvSpPr>
        <p:spPr>
          <a:xfrm>
            <a:off x="1367501" y="4683442"/>
            <a:ext cx="122663" cy="111378"/>
          </a:xfrm>
          <a:prstGeom prst="rect">
            <a:avLst/>
          </a:prstGeom>
          <a:solidFill>
            <a:srgbClr val="4472C4">
              <a:alpha val="100000"/>
            </a:srgbClr>
          </a:solidFill>
          <a:ln w="12700" cap="flat" cmpd="sng" algn="ctr">
            <a:solidFill>
              <a:srgbClr val="31538F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맑은 고딕"/>
              <a:cs typeface="Calibri"/>
            </a:endParaRPr>
          </a:p>
        </p:txBody>
      </p:sp>
      <p:sp>
        <p:nvSpPr>
          <p:cNvPr id="19" name="TextBox 10"/>
          <p:cNvSpPr txBox="1">
            <a:spLocks noChangeArrowheads="1"/>
          </p:cNvSpPr>
          <p:nvPr/>
        </p:nvSpPr>
        <p:spPr>
          <a:xfrm>
            <a:off x="1764220" y="4503420"/>
            <a:ext cx="7605277" cy="548223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2800" b="1" kern="0" dirty="0">
                <a:solidFill>
                  <a:srgbClr val="000000"/>
                </a:solidFill>
                <a:latin typeface="맑은 고딕"/>
              </a:rPr>
              <a:t>시인성 개선</a:t>
            </a:r>
            <a:endParaRPr kumimoji="0" lang="ko-KR" altLang="en-US" sz="2800" b="1" i="0" u="none" strike="noStrike" kern="0" cap="none" spc="0" normalizeH="0" baseline="0" dirty="0">
              <a:solidFill>
                <a:srgbClr val="000000"/>
              </a:solidFill>
              <a:latin typeface="맑은 고딕"/>
            </a:endParaRPr>
          </a:p>
        </p:txBody>
      </p:sp>
      <p:sp>
        <p:nvSpPr>
          <p:cNvPr id="20" name="Rectangle 10"/>
          <p:cNvSpPr/>
          <p:nvPr/>
        </p:nvSpPr>
        <p:spPr>
          <a:xfrm>
            <a:off x="1368171" y="2523172"/>
            <a:ext cx="122663" cy="111378"/>
          </a:xfrm>
          <a:prstGeom prst="rect">
            <a:avLst/>
          </a:prstGeom>
          <a:solidFill>
            <a:srgbClr val="4472C4">
              <a:alpha val="100000"/>
            </a:srgbClr>
          </a:solidFill>
          <a:ln w="12700" cap="flat" cmpd="sng" algn="ctr">
            <a:solidFill>
              <a:srgbClr val="31538F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1" name="TextBox 8"/>
          <p:cNvSpPr txBox="1">
            <a:spLocks noChangeArrowheads="1"/>
          </p:cNvSpPr>
          <p:nvPr/>
        </p:nvSpPr>
        <p:spPr>
          <a:xfrm>
            <a:off x="1764220" y="2333091"/>
            <a:ext cx="6088566" cy="548223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800" b="1" i="0" u="none" strike="noStrike" kern="0" cap="none" spc="0" normalizeH="0" baseline="0">
                <a:solidFill>
                  <a:srgbClr val="000000"/>
                </a:solidFill>
                <a:effectLst/>
                <a:latin typeface="맑은 고딕"/>
              </a:rPr>
              <a:t>개발 계획 및 차후 일정</a:t>
            </a:r>
            <a:endParaRPr kumimoji="0" lang="ko-KR" altLang="en-US" sz="2800" b="1" i="0" u="none" strike="noStrike" kern="0" cap="none" spc="0" normalizeH="0" baseline="0">
              <a:solidFill>
                <a:srgbClr val="000000"/>
              </a:solidFill>
              <a:latin typeface="맑은 고딕"/>
            </a:endParaRPr>
          </a:p>
        </p:txBody>
      </p:sp>
      <p:sp>
        <p:nvSpPr>
          <p:cNvPr id="22" name="Rectangle 12"/>
          <p:cNvSpPr/>
          <p:nvPr/>
        </p:nvSpPr>
        <p:spPr>
          <a:xfrm>
            <a:off x="1367501" y="5223510"/>
            <a:ext cx="122663" cy="111378"/>
          </a:xfrm>
          <a:prstGeom prst="rect">
            <a:avLst/>
          </a:prstGeom>
          <a:solidFill>
            <a:srgbClr val="4472C4">
              <a:alpha val="100000"/>
            </a:srgbClr>
          </a:solidFill>
          <a:ln w="12700" cap="flat" cmpd="sng" algn="ctr">
            <a:solidFill>
              <a:srgbClr val="31538F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맑은 고딕"/>
              <a:cs typeface="Calibri"/>
            </a:endParaRPr>
          </a:p>
        </p:txBody>
      </p:sp>
      <p:sp>
        <p:nvSpPr>
          <p:cNvPr id="24" name="TextBox 10"/>
          <p:cNvSpPr txBox="1">
            <a:spLocks noChangeArrowheads="1"/>
          </p:cNvSpPr>
          <p:nvPr/>
        </p:nvSpPr>
        <p:spPr>
          <a:xfrm>
            <a:off x="1764220" y="5043487"/>
            <a:ext cx="7605277" cy="548223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2800" b="1" i="0" u="none" strike="noStrike" kern="0" cap="none" spc="0" normalizeH="0" baseline="0" dirty="0">
              <a:solidFill>
                <a:srgbClr val="000000"/>
              </a:solidFill>
              <a:latin typeface="맑은 고딕"/>
            </a:endParaRPr>
          </a:p>
        </p:txBody>
      </p:sp>
      <p:sp>
        <p:nvSpPr>
          <p:cNvPr id="25" name="TextBox 8"/>
          <p:cNvSpPr txBox="1">
            <a:spLocks noChangeArrowheads="1"/>
          </p:cNvSpPr>
          <p:nvPr/>
        </p:nvSpPr>
        <p:spPr>
          <a:xfrm>
            <a:off x="1764220" y="1800225"/>
            <a:ext cx="6088566" cy="548223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800" b="1" i="0" u="none" strike="noStrike" kern="0" cap="none" spc="0" normalizeH="0" baseline="0">
                <a:solidFill>
                  <a:srgbClr val="000000"/>
                </a:solidFill>
                <a:effectLst/>
                <a:latin typeface="맑은 고딕"/>
              </a:rPr>
              <a:t>프로젝트 목표</a:t>
            </a:r>
            <a:endParaRPr kumimoji="0" lang="ko-KR" altLang="en-US" sz="2800" b="1" i="0" u="none" strike="noStrike" kern="0" cap="none" spc="0" normalizeH="0" baseline="0">
              <a:solidFill>
                <a:srgbClr val="000000"/>
              </a:solidFill>
              <a:latin typeface="맑은 고딕"/>
            </a:endParaRPr>
          </a:p>
        </p:txBody>
      </p:sp>
      <p:sp>
        <p:nvSpPr>
          <p:cNvPr id="26" name="Rectangle 10"/>
          <p:cNvSpPr/>
          <p:nvPr/>
        </p:nvSpPr>
        <p:spPr>
          <a:xfrm>
            <a:off x="1368171" y="1980247"/>
            <a:ext cx="122663" cy="111378"/>
          </a:xfrm>
          <a:prstGeom prst="rect">
            <a:avLst/>
          </a:prstGeom>
          <a:solidFill>
            <a:srgbClr val="4472C4">
              <a:alpha val="100000"/>
            </a:srgbClr>
          </a:solidFill>
          <a:ln w="12700" cap="flat" cmpd="sng" algn="ctr">
            <a:solidFill>
              <a:srgbClr val="31538F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B0375B50-91DE-621B-1C12-10CFD283E02E}"/>
              </a:ext>
            </a:extLst>
          </p:cNvPr>
          <p:cNvSpPr/>
          <p:nvPr/>
        </p:nvSpPr>
        <p:spPr>
          <a:xfrm>
            <a:off x="1044519" y="5044522"/>
            <a:ext cx="768626" cy="14976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19365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37000">
                <a:schemeClr val="accent5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>
          <a:xfrm>
            <a:off x="509942" y="215631"/>
            <a:ext cx="5295363" cy="616042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kern="0" spc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프로젝트 목표</a:t>
            </a:r>
            <a:endParaRPr lang="ko-KR" altLang="en-US" sz="3200" b="1" kern="0" spc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b="1" i="1">
              <a:latin typeface="Arial (Headings)"/>
              <a:cs typeface="Arial"/>
            </a:endParaRPr>
          </a:p>
        </p:txBody>
      </p:sp>
      <p:sp>
        <p:nvSpPr>
          <p:cNvPr id="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4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lang="en-US" sz="1400">
              <a:solidFill>
                <a:schemeClr val="bg1"/>
              </a:solidFill>
              <a:cs typeface="Calibri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</p:spPr>
      </p:pic>
      <p:sp>
        <p:nvSpPr>
          <p:cNvPr id="10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800" b="1" i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15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400" b="1" i="1" dirty="0">
              <a:solidFill>
                <a:schemeClr val="bg1"/>
              </a:solidFill>
              <a:latin typeface="Arial (Headings)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7876190" y="1967405"/>
            <a:ext cx="3481551" cy="3916745"/>
          </a:xfrm>
          <a:prstGeom prst="rect">
            <a:avLst/>
          </a:prstGeom>
          <a:noFill/>
          <a:ln w="38100" cap="rnd">
            <a:solidFill>
              <a:schemeClr val="dk1"/>
            </a:solidFill>
          </a:ln>
          <a:effectLst>
            <a:softEdge rad="63500"/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ko-KR"/>
          </a:p>
        </p:txBody>
      </p:sp>
      <p:sp>
        <p:nvSpPr>
          <p:cNvPr id="46" name="Rectangle 2"/>
          <p:cNvSpPr txBox="1">
            <a:spLocks noChangeArrowheads="1"/>
          </p:cNvSpPr>
          <p:nvPr/>
        </p:nvSpPr>
        <p:spPr>
          <a:xfrm>
            <a:off x="890401" y="1080039"/>
            <a:ext cx="10797687" cy="4926565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/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altLang="ko-KR" sz="2400" b="1" kern="0" dirty="0">
                <a:solidFill>
                  <a:srgbClr val="000000"/>
                </a:solidFill>
                <a:latin typeface="Arial (Headings)"/>
              </a:rPr>
              <a:t>CCTV</a:t>
            </a:r>
            <a:r>
              <a:rPr lang="ko-KR" altLang="en-US" sz="2400" b="1" kern="0" dirty="0">
                <a:solidFill>
                  <a:srgbClr val="000000"/>
                </a:solidFill>
                <a:latin typeface="Arial (Headings)"/>
              </a:rPr>
              <a:t>기반 건설안전 관리 모델 학습 및 플랫폼 구축 </a:t>
            </a:r>
          </a:p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endParaRPr lang="ko-KR" altLang="en-US" sz="2400" b="1" kern="0" dirty="0">
              <a:solidFill>
                <a:srgbClr val="000000"/>
              </a:solidFill>
              <a:latin typeface="Arial (Headings)"/>
            </a:endParaRPr>
          </a:p>
          <a:p>
            <a:pPr marL="571500" indent="-571500" algn="l" latinLnBrk="1">
              <a:lnSpc>
                <a:spcPct val="15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ko-KR" altLang="en-US" sz="2000" b="1" kern="0" dirty="0">
                <a:solidFill>
                  <a:srgbClr val="000000"/>
                </a:solidFill>
                <a:latin typeface="Arial (Headings)"/>
              </a:rPr>
              <a:t>현장의 노이즈 및 스케일 등의 상황을 고려한 실시간 위험 감지 모델 생성</a:t>
            </a:r>
          </a:p>
          <a:p>
            <a:pPr marL="0" indent="0" algn="l" latinLnBrk="1">
              <a:lnSpc>
                <a:spcPct val="150000"/>
              </a:lnSpc>
              <a:spcBef>
                <a:spcPts val="0"/>
              </a:spcBef>
              <a:buFont typeface="Arial"/>
              <a:buNone/>
              <a:defRPr/>
            </a:pPr>
            <a:r>
              <a:rPr lang="en-US" altLang="ko-KR" sz="2000" b="1" kern="0" dirty="0">
                <a:solidFill>
                  <a:srgbClr val="FF0000"/>
                </a:solidFill>
                <a:latin typeface="Arial (Headings)"/>
              </a:rPr>
              <a:t>	-&gt;</a:t>
            </a:r>
            <a:r>
              <a:rPr lang="ko-KR" altLang="en-US" sz="2000" b="1" kern="0" dirty="0">
                <a:solidFill>
                  <a:srgbClr val="FF0000"/>
                </a:solidFill>
                <a:latin typeface="Arial (Headings)"/>
              </a:rPr>
              <a:t> 현장 </a:t>
            </a:r>
            <a:r>
              <a:rPr lang="en-US" altLang="ko-KR" sz="2000" b="1" kern="0" dirty="0">
                <a:solidFill>
                  <a:srgbClr val="FF0000"/>
                </a:solidFill>
                <a:latin typeface="Arial (Headings)"/>
              </a:rPr>
              <a:t>CCTV </a:t>
            </a:r>
            <a:r>
              <a:rPr lang="ko-KR" altLang="en-US" sz="2000" b="1" kern="0" dirty="0">
                <a:solidFill>
                  <a:srgbClr val="FF0000"/>
                </a:solidFill>
                <a:latin typeface="Arial (Headings)"/>
              </a:rPr>
              <a:t>비디오 수집 및 </a:t>
            </a:r>
            <a:r>
              <a:rPr lang="en-US" altLang="ko-KR" sz="2000" b="1" kern="0" dirty="0" err="1">
                <a:solidFill>
                  <a:srgbClr val="FF0000"/>
                </a:solidFill>
                <a:latin typeface="Arial (Headings)"/>
              </a:rPr>
              <a:t>Finetunning</a:t>
            </a:r>
            <a:endParaRPr lang="en-US" altLang="ko-KR" sz="2000" b="1" kern="0" dirty="0">
              <a:solidFill>
                <a:srgbClr val="FF0000"/>
              </a:solidFill>
              <a:latin typeface="Arial (Headings)"/>
            </a:endParaRPr>
          </a:p>
          <a:p>
            <a:pPr marL="571500" indent="-571500" algn="l" latinLnBrk="1">
              <a:lnSpc>
                <a:spcPct val="15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ko-KR" altLang="en-US" sz="2000" b="1" kern="0" dirty="0">
                <a:solidFill>
                  <a:srgbClr val="000000"/>
                </a:solidFill>
                <a:latin typeface="Arial (Headings)"/>
              </a:rPr>
              <a:t>현장 안전 위반사항 자동 검출 </a:t>
            </a:r>
            <a:endParaRPr lang="en-US" altLang="ko-KR" sz="2000" b="1" kern="0" dirty="0">
              <a:solidFill>
                <a:srgbClr val="000000"/>
              </a:solidFill>
              <a:latin typeface="Arial (Headings)"/>
            </a:endParaRPr>
          </a:p>
          <a:p>
            <a:pPr marL="571500" indent="-571500" algn="l" latinLnBrk="1">
              <a:lnSpc>
                <a:spcPct val="15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en-US" altLang="ko-KR" sz="2000" b="1" kern="0" dirty="0">
                <a:solidFill>
                  <a:srgbClr val="000000"/>
                </a:solidFill>
                <a:latin typeface="Arial (Headings)"/>
              </a:rPr>
              <a:t>	</a:t>
            </a:r>
            <a:r>
              <a:rPr lang="en-US" altLang="ko-KR" sz="2000" b="1" kern="0" dirty="0">
                <a:solidFill>
                  <a:srgbClr val="FF0000"/>
                </a:solidFill>
                <a:latin typeface="Arial (Headings)"/>
              </a:rPr>
              <a:t>-&gt;</a:t>
            </a:r>
            <a:r>
              <a:rPr lang="en-US" altLang="ko-KR" sz="2000" b="1" kern="0" dirty="0">
                <a:solidFill>
                  <a:srgbClr val="000000"/>
                </a:solidFill>
                <a:latin typeface="Arial (Headings)"/>
              </a:rPr>
              <a:t> </a:t>
            </a:r>
            <a:r>
              <a:rPr lang="ko-KR" altLang="en-US" sz="2000" b="1" kern="0" dirty="0">
                <a:solidFill>
                  <a:srgbClr val="FF0000"/>
                </a:solidFill>
                <a:latin typeface="Arial (Headings)"/>
              </a:rPr>
              <a:t>신호수 위반 사항</a:t>
            </a:r>
            <a:r>
              <a:rPr lang="en-US" altLang="ko-KR" sz="2000" b="1" kern="0" dirty="0">
                <a:solidFill>
                  <a:srgbClr val="FF0000"/>
                </a:solidFill>
                <a:latin typeface="Arial (Headings)"/>
              </a:rPr>
              <a:t>,</a:t>
            </a:r>
            <a:r>
              <a:rPr lang="ko-KR" altLang="en-US" sz="2000" b="1" kern="0" dirty="0">
                <a:solidFill>
                  <a:srgbClr val="FF0000"/>
                </a:solidFill>
                <a:latin typeface="Arial (Headings)"/>
              </a:rPr>
              <a:t> 중장비 반경 거리 표식</a:t>
            </a:r>
            <a:r>
              <a:rPr lang="en-US" altLang="ko-KR" sz="2000" b="1" kern="0" dirty="0">
                <a:solidFill>
                  <a:srgbClr val="FF0000"/>
                </a:solidFill>
                <a:latin typeface="Arial (Headings)"/>
              </a:rPr>
              <a:t> </a:t>
            </a:r>
            <a:r>
              <a:rPr lang="ko-KR" altLang="en-US" sz="2000" b="1" kern="0" dirty="0">
                <a:solidFill>
                  <a:srgbClr val="FF0000"/>
                </a:solidFill>
                <a:latin typeface="Arial (Headings)"/>
              </a:rPr>
              <a:t>및 경고</a:t>
            </a:r>
          </a:p>
          <a:p>
            <a:pPr marL="571500" indent="-571500" algn="l" latinLnBrk="1">
              <a:lnSpc>
                <a:spcPct val="15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ko-KR" altLang="en-US" sz="2000" b="1" kern="0" dirty="0">
                <a:solidFill>
                  <a:srgbClr val="000000"/>
                </a:solidFill>
                <a:latin typeface="Arial (Headings)"/>
              </a:rPr>
              <a:t>정확도 및 </a:t>
            </a:r>
            <a:r>
              <a:rPr lang="ko-KR" altLang="en-US" sz="2000" b="1" kern="0" dirty="0" err="1">
                <a:solidFill>
                  <a:srgbClr val="000000"/>
                </a:solidFill>
                <a:latin typeface="Arial (Headings)"/>
              </a:rPr>
              <a:t>오판율</a:t>
            </a:r>
            <a:r>
              <a:rPr lang="en-US" altLang="ko-KR" sz="2000" b="1" kern="0" dirty="0">
                <a:solidFill>
                  <a:srgbClr val="000000"/>
                </a:solidFill>
                <a:latin typeface="Arial (Headings)"/>
              </a:rPr>
              <a:t> </a:t>
            </a:r>
            <a:r>
              <a:rPr lang="ko-KR" altLang="en-US" sz="2000" b="1" kern="0" dirty="0">
                <a:solidFill>
                  <a:srgbClr val="000000"/>
                </a:solidFill>
                <a:latin typeface="Arial (Headings)"/>
              </a:rPr>
              <a:t>개선</a:t>
            </a:r>
          </a:p>
          <a:p>
            <a:pPr marL="0" indent="0" algn="l" latinLnBrk="1">
              <a:lnSpc>
                <a:spcPct val="150000"/>
              </a:lnSpc>
              <a:spcBef>
                <a:spcPts val="0"/>
              </a:spcBef>
              <a:buFont typeface="Arial"/>
              <a:buNone/>
              <a:defRPr/>
            </a:pPr>
            <a:r>
              <a:rPr lang="ko-KR" altLang="en-US" sz="2000" b="1" kern="0" dirty="0">
                <a:solidFill>
                  <a:srgbClr val="000000"/>
                </a:solidFill>
                <a:latin typeface="Arial (Headings)"/>
              </a:rPr>
              <a:t>	</a:t>
            </a:r>
            <a:r>
              <a:rPr lang="en-US" altLang="ko-KR" sz="2000" b="1" kern="0" dirty="0">
                <a:solidFill>
                  <a:srgbClr val="FF0000"/>
                </a:solidFill>
                <a:latin typeface="Arial (Headings)"/>
              </a:rPr>
              <a:t>-&gt;</a:t>
            </a:r>
            <a:r>
              <a:rPr lang="ko-KR" altLang="en-US" sz="2000" b="1" kern="0" dirty="0">
                <a:solidFill>
                  <a:srgbClr val="000000"/>
                </a:solidFill>
                <a:latin typeface="Arial (Headings)"/>
              </a:rPr>
              <a:t> </a:t>
            </a:r>
            <a:r>
              <a:rPr lang="en-US" altLang="ko-KR" sz="2000" b="1" kern="0" dirty="0">
                <a:solidFill>
                  <a:srgbClr val="000000"/>
                </a:solidFill>
                <a:latin typeface="Arial (Headings)"/>
              </a:rPr>
              <a:t> </a:t>
            </a:r>
            <a:r>
              <a:rPr lang="ko-KR" altLang="en-US" sz="2000" b="1" kern="0" dirty="0">
                <a:solidFill>
                  <a:srgbClr val="FF0000"/>
                </a:solidFill>
                <a:latin typeface="Arial (Headings)"/>
              </a:rPr>
              <a:t>모델 간 </a:t>
            </a:r>
            <a:r>
              <a:rPr lang="en-US" altLang="ko-KR" sz="2000" b="1" kern="0" dirty="0">
                <a:solidFill>
                  <a:srgbClr val="FF0000"/>
                </a:solidFill>
                <a:latin typeface="Arial (Headings)"/>
              </a:rPr>
              <a:t>Ensemble</a:t>
            </a:r>
          </a:p>
          <a:p>
            <a:pPr marL="571500" indent="-571500" algn="l" latinLnBrk="1">
              <a:lnSpc>
                <a:spcPct val="15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ko-KR" altLang="en-US" sz="2000" b="1" kern="0" dirty="0">
                <a:solidFill>
                  <a:srgbClr val="000000"/>
                </a:solidFill>
                <a:latin typeface="Arial (Headings)"/>
              </a:rPr>
              <a:t>실시간으로 관리 감독 가능한 플랫폼 구현</a:t>
            </a:r>
          </a:p>
          <a:p>
            <a:pPr marL="0" indent="0" algn="l" latinLnBrk="1">
              <a:lnSpc>
                <a:spcPct val="150000"/>
              </a:lnSpc>
              <a:spcBef>
                <a:spcPts val="0"/>
              </a:spcBef>
              <a:buFont typeface="Arial"/>
              <a:buNone/>
              <a:defRPr/>
            </a:pPr>
            <a:r>
              <a:rPr lang="ko-KR" altLang="en-US" sz="2000" b="1" kern="0" dirty="0">
                <a:solidFill>
                  <a:srgbClr val="000000"/>
                </a:solidFill>
                <a:latin typeface="Arial (Headings)"/>
              </a:rPr>
              <a:t>	</a:t>
            </a:r>
            <a:r>
              <a:rPr lang="en-US" altLang="ko-KR" sz="2000" b="1" kern="0" dirty="0">
                <a:solidFill>
                  <a:srgbClr val="FF0000"/>
                </a:solidFill>
                <a:latin typeface="Arial (Headings)"/>
              </a:rPr>
              <a:t>-&gt;</a:t>
            </a:r>
            <a:r>
              <a:rPr lang="ko-KR" altLang="en-US" sz="2000" b="1" kern="0" dirty="0">
                <a:solidFill>
                  <a:srgbClr val="FF0000"/>
                </a:solidFill>
                <a:latin typeface="Arial (Headings)"/>
              </a:rPr>
              <a:t> 현장 환경 및 시나리오에 알맞는 웹 플랫폼 </a:t>
            </a:r>
          </a:p>
        </p:txBody>
      </p:sp>
    </p:spTree>
    <p:extLst>
      <p:ext uri="{BB962C8B-B14F-4D97-AF65-F5344CB8AC3E}">
        <p14:creationId xmlns:p14="http://schemas.microsoft.com/office/powerpoint/2010/main" val="206903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37000">
                <a:schemeClr val="accent5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>
          <a:xfrm>
            <a:off x="509942" y="215631"/>
            <a:ext cx="5295363" cy="616042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kern="0" spc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개발 계획</a:t>
            </a:r>
            <a:endParaRPr lang="ko-KR" altLang="en-US" sz="3200" b="1" kern="0" spc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b="1" i="1">
              <a:latin typeface="Arial (Headings)"/>
              <a:cs typeface="Arial"/>
            </a:endParaRPr>
          </a:p>
        </p:txBody>
      </p:sp>
      <p:sp>
        <p:nvSpPr>
          <p:cNvPr id="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4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lang="en-US" sz="1400">
              <a:solidFill>
                <a:schemeClr val="bg1"/>
              </a:solidFill>
              <a:cs typeface="Calibri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</p:spPr>
      </p:pic>
      <p:sp>
        <p:nvSpPr>
          <p:cNvPr id="10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800" b="1" i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15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400" b="1" i="1" dirty="0">
              <a:solidFill>
                <a:schemeClr val="bg1"/>
              </a:solidFill>
              <a:latin typeface="Arial (Headings)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7876190" y="1967405"/>
            <a:ext cx="3481551" cy="3916745"/>
          </a:xfrm>
          <a:prstGeom prst="rect">
            <a:avLst/>
          </a:prstGeom>
          <a:noFill/>
          <a:ln w="38100" cap="rnd">
            <a:solidFill>
              <a:schemeClr val="dk1"/>
            </a:solidFill>
          </a:ln>
          <a:effectLst>
            <a:softEdge rad="63500"/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ko-KR"/>
          </a:p>
        </p:txBody>
      </p:sp>
      <p:graphicFrame>
        <p:nvGraphicFramePr>
          <p:cNvPr id="45" name="표 44"/>
          <p:cNvGraphicFramePr>
            <a:graphicFrameLocks noGrp="1"/>
          </p:cNvGraphicFramePr>
          <p:nvPr/>
        </p:nvGraphicFramePr>
        <p:xfrm>
          <a:off x="1104134" y="1335142"/>
          <a:ext cx="9909628" cy="4690775"/>
        </p:xfrm>
        <a:graphic>
          <a:graphicData uri="http://schemas.openxmlformats.org/drawingml/2006/table">
            <a:tbl>
              <a:tblPr firstRow="1" bandRow="1"/>
              <a:tblGrid>
                <a:gridCol w="1286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5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0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7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503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라벨링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모델링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서비스 구현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013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altLang="ko-KR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5</a:t>
                      </a:r>
                      <a:r>
                        <a:rPr lang="ko-KR" altLang="en-US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DATASET </a:t>
                      </a:r>
                      <a:r>
                        <a:rPr lang="ko-KR" altLang="en-US"/>
                        <a:t>수집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알고리즘 테스트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013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altLang="ko-KR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6</a:t>
                      </a:r>
                      <a:r>
                        <a:rPr lang="ko-KR" altLang="en-US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BASE</a:t>
                      </a:r>
                      <a:r>
                        <a:rPr lang="ko-KR" altLang="en-US"/>
                        <a:t> 모델 학습을 위한 라벨링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altLang="ko-KR"/>
                        <a:t>BASE</a:t>
                      </a:r>
                      <a:r>
                        <a:rPr lang="ko-KR" altLang="en-US"/>
                        <a:t>모델 개발</a:t>
                      </a:r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중장비 목표 </a:t>
                      </a:r>
                      <a:r>
                        <a:rPr lang="en-US" altLang="ko-KR"/>
                        <a:t>MAP 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013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altLang="ko-KR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7</a:t>
                      </a:r>
                      <a:r>
                        <a:rPr lang="ko-KR" altLang="en-US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부족한 데이터 라벨링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/>
                        <a:t>모델 성능  향상</a:t>
                      </a:r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중장비 목표 </a:t>
                      </a:r>
                      <a:r>
                        <a:rPr lang="en-US" altLang="ko-KR"/>
                        <a:t>MAP 0.7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기획 및 대시보드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013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altLang="ko-KR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8</a:t>
                      </a:r>
                      <a:r>
                        <a:rPr lang="ko-KR" altLang="en-US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추가 </a:t>
                      </a:r>
                      <a:r>
                        <a:rPr lang="en-US" altLang="ko-KR"/>
                        <a:t> CLASS</a:t>
                      </a:r>
                      <a:r>
                        <a:rPr lang="ko-KR" altLang="en-US"/>
                        <a:t> 설정 및 라벨링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현장 테스트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서비스화 개발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013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altLang="ko-KR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9</a:t>
                      </a:r>
                      <a:r>
                        <a:rPr lang="ko-KR" altLang="en-US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플랫폼 테스트</a:t>
                      </a:r>
                      <a:r>
                        <a:rPr lang="en-US" altLang="ko-KR"/>
                        <a:t>/</a:t>
                      </a:r>
                      <a:r>
                        <a:rPr lang="ko-KR" altLang="en-US"/>
                        <a:t>개선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7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1104134" y="1335142"/>
          <a:ext cx="9909628" cy="4690775"/>
        </p:xfrm>
        <a:graphic>
          <a:graphicData uri="http://schemas.openxmlformats.org/drawingml/2006/table">
            <a:tbl>
              <a:tblPr firstRow="1" bandRow="1"/>
              <a:tblGrid>
                <a:gridCol w="1286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5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0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7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503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라벨링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모델링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서비스 구현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013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altLang="ko-KR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5</a:t>
                      </a:r>
                      <a:r>
                        <a:rPr lang="ko-KR" altLang="en-US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DATASET </a:t>
                      </a:r>
                      <a:r>
                        <a:rPr lang="ko-KR" altLang="en-US"/>
                        <a:t>수집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알고리즘 테스트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013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altLang="ko-KR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6</a:t>
                      </a:r>
                      <a:r>
                        <a:rPr lang="ko-KR" altLang="en-US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BASE</a:t>
                      </a:r>
                      <a:r>
                        <a:rPr lang="ko-KR" altLang="en-US"/>
                        <a:t> 모델 학습을 위한 라벨링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altLang="ko-KR"/>
                        <a:t>BASE</a:t>
                      </a:r>
                      <a:r>
                        <a:rPr lang="ko-KR" altLang="en-US"/>
                        <a:t>모델 개발</a:t>
                      </a:r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중장비 목표 </a:t>
                      </a:r>
                      <a:r>
                        <a:rPr lang="en-US" altLang="ko-KR"/>
                        <a:t>MAP 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013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altLang="ko-KR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7</a:t>
                      </a:r>
                      <a:r>
                        <a:rPr lang="ko-KR" altLang="en-US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부족한 데이터 라벨링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/>
                        <a:t>모델 성능  향상</a:t>
                      </a:r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중장비 목표 </a:t>
                      </a:r>
                      <a:r>
                        <a:rPr lang="en-US" altLang="ko-KR"/>
                        <a:t>MAP 0.7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기획 및 대시보드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013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altLang="ko-KR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8</a:t>
                      </a:r>
                      <a:r>
                        <a:rPr lang="ko-KR" altLang="en-US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추가 </a:t>
                      </a:r>
                      <a:r>
                        <a:rPr lang="en-US" altLang="ko-KR"/>
                        <a:t> CLASS</a:t>
                      </a:r>
                      <a:r>
                        <a:rPr lang="ko-KR" altLang="en-US"/>
                        <a:t> 설정 및 라벨링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현장 테스트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서비스화 개발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013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altLang="ko-KR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9</a:t>
                      </a:r>
                      <a:r>
                        <a:rPr lang="ko-KR" altLang="en-US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플랫폼 테스트</a:t>
                      </a:r>
                      <a:r>
                        <a:rPr lang="en-US" altLang="ko-KR"/>
                        <a:t>/</a:t>
                      </a:r>
                      <a:r>
                        <a:rPr lang="ko-KR" altLang="en-US"/>
                        <a:t>개선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37000">
                <a:schemeClr val="accent5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>
          <a:xfrm>
            <a:off x="509942" y="215631"/>
            <a:ext cx="5295363" cy="616042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kern="0" spc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개발 계획</a:t>
            </a:r>
            <a:endParaRPr lang="ko-KR" altLang="en-US" sz="3200" b="1" kern="0" spc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b="1" i="1">
              <a:latin typeface="Arial (Headings)"/>
              <a:cs typeface="Arial"/>
            </a:endParaRPr>
          </a:p>
        </p:txBody>
      </p:sp>
      <p:sp>
        <p:nvSpPr>
          <p:cNvPr id="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4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lang="en-US" sz="1400">
              <a:solidFill>
                <a:schemeClr val="bg1"/>
              </a:solidFill>
              <a:cs typeface="Calibri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</p:spPr>
      </p:pic>
      <p:sp>
        <p:nvSpPr>
          <p:cNvPr id="10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800" b="1" i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15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400" b="1" i="1">
              <a:solidFill>
                <a:schemeClr val="bg1"/>
              </a:solidFill>
              <a:latin typeface="Arial (Headings)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7876190" y="1967405"/>
            <a:ext cx="3481551" cy="3916745"/>
          </a:xfrm>
          <a:prstGeom prst="rect">
            <a:avLst/>
          </a:prstGeom>
          <a:noFill/>
          <a:ln w="38100" cap="rnd">
            <a:solidFill>
              <a:schemeClr val="dk1"/>
            </a:solidFill>
          </a:ln>
          <a:effectLst>
            <a:softEdge rad="63500"/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ko-KR"/>
          </a:p>
        </p:txBody>
      </p:sp>
      <p:sp>
        <p:nvSpPr>
          <p:cNvPr id="46" name="타원 45"/>
          <p:cNvSpPr/>
          <p:nvPr/>
        </p:nvSpPr>
        <p:spPr>
          <a:xfrm>
            <a:off x="1302634" y="3855982"/>
            <a:ext cx="901783" cy="383752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cxnSp>
        <p:nvCxnSpPr>
          <p:cNvPr id="47" name="직선 화살표 연결선 46"/>
          <p:cNvCxnSpPr>
            <a:stCxn id="46" idx="6"/>
          </p:cNvCxnSpPr>
          <p:nvPr/>
        </p:nvCxnSpPr>
        <p:spPr>
          <a:xfrm flipV="1">
            <a:off x="2204418" y="3253908"/>
            <a:ext cx="967723" cy="79395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사각형: 둥근 모서리 48"/>
          <p:cNvSpPr/>
          <p:nvPr/>
        </p:nvSpPr>
        <p:spPr>
          <a:xfrm>
            <a:off x="3172140" y="2224368"/>
            <a:ext cx="7648259" cy="2059079"/>
          </a:xfrm>
          <a:prstGeom prst="roundRect">
            <a:avLst>
              <a:gd name="adj" fmla="val 16667"/>
            </a:avLst>
          </a:prstGeom>
          <a:solidFill>
            <a:schemeClr val="lt1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altLang="ko-KR">
              <a:solidFill>
                <a:schemeClr val="dk1"/>
              </a:solidFill>
            </a:endParaRPr>
          </a:p>
          <a:p>
            <a:pPr>
              <a:defRPr/>
            </a:pPr>
            <a:endParaRPr lang="en-US" altLang="ko-KR">
              <a:solidFill>
                <a:schemeClr val="dk1"/>
              </a:solidFill>
            </a:endParaRPr>
          </a:p>
          <a:p>
            <a:pPr>
              <a:defRPr/>
            </a:pPr>
            <a:endParaRPr lang="en-US" altLang="ko-KR">
              <a:solidFill>
                <a:schemeClr val="dk1"/>
              </a:solidFill>
            </a:endParaRPr>
          </a:p>
          <a:p>
            <a:pPr>
              <a:defRPr/>
            </a:pPr>
            <a:endParaRPr lang="en-US" altLang="ko-KR">
              <a:solidFill>
                <a:schemeClr val="dk1"/>
              </a:solidFill>
            </a:endParaRPr>
          </a:p>
          <a:p>
            <a:pPr>
              <a:defRPr/>
            </a:pPr>
            <a:endParaRPr lang="en-US" altLang="ko-KR">
              <a:solidFill>
                <a:schemeClr val="dk1"/>
              </a:solidFill>
            </a:endParaRPr>
          </a:p>
          <a:p>
            <a:pPr>
              <a:defRPr/>
            </a:pPr>
            <a:endParaRPr lang="en-US" altLang="ko-KR">
              <a:solidFill>
                <a:schemeClr val="dk1"/>
              </a:solidFill>
            </a:endParaRPr>
          </a:p>
          <a:p>
            <a:pPr>
              <a:defRPr/>
            </a:pPr>
            <a:r>
              <a:rPr lang="en-US" altLang="ko-KR">
                <a:solidFill>
                  <a:schemeClr val="dk1"/>
                </a:solidFill>
              </a:rPr>
              <a:t>7</a:t>
            </a:r>
            <a:r>
              <a:rPr lang="ko-KR" altLang="en-US">
                <a:solidFill>
                  <a:schemeClr val="dk1"/>
                </a:solidFill>
              </a:rPr>
              <a:t>월 </a:t>
            </a:r>
            <a:r>
              <a:rPr lang="en-US" altLang="ko-KR">
                <a:solidFill>
                  <a:schemeClr val="dk1"/>
                </a:solidFill>
              </a:rPr>
              <a:t>4</a:t>
            </a:r>
            <a:r>
              <a:rPr lang="ko-KR" altLang="en-US">
                <a:solidFill>
                  <a:schemeClr val="dk1"/>
                </a:solidFill>
              </a:rPr>
              <a:t>주차</a:t>
            </a:r>
            <a:endParaRPr lang="ko-KR" altLang="en-US">
              <a:solidFill>
                <a:schemeClr val="dk1"/>
              </a:solidFill>
            </a:endParaRPr>
          </a:p>
          <a:p>
            <a:pPr>
              <a:defRPr/>
            </a:pPr>
            <a:endParaRPr lang="ko-KR" altLang="en-US">
              <a:solidFill>
                <a:schemeClr val="dk1"/>
              </a:solidFill>
            </a:endParaRPr>
          </a:p>
          <a:p>
            <a:pPr>
              <a:defRPr/>
            </a:pPr>
            <a:r>
              <a:rPr lang="en-US" altLang="ko-KR">
                <a:solidFill>
                  <a:schemeClr val="dk1"/>
                </a:solidFill>
              </a:rPr>
              <a:t>                   </a:t>
            </a:r>
            <a:r>
              <a:rPr lang="ko-KR" altLang="en-US">
                <a:solidFill>
                  <a:schemeClr val="dk1"/>
                </a:solidFill>
              </a:rPr>
              <a:t>              목표</a:t>
            </a:r>
            <a:r>
              <a:rPr lang="en-US" altLang="ko-KR">
                <a:solidFill>
                  <a:schemeClr val="dk1"/>
                </a:solidFill>
              </a:rPr>
              <a:t>                  </a:t>
            </a:r>
            <a:r>
              <a:rPr lang="ko-KR" altLang="en-US">
                <a:solidFill>
                  <a:schemeClr val="dk1"/>
                </a:solidFill>
              </a:rPr>
              <a:t>             현재                          </a:t>
            </a:r>
            <a:endParaRPr lang="ko-KR" altLang="en-US">
              <a:solidFill>
                <a:schemeClr val="dk1"/>
              </a:solidFill>
            </a:endParaRPr>
          </a:p>
          <a:p>
            <a:pPr>
              <a:defRPr/>
            </a:pPr>
            <a:r>
              <a:rPr lang="ko-KR" altLang="en-US">
                <a:solidFill>
                  <a:schemeClr val="dk1"/>
                </a:solidFill>
              </a:rPr>
              <a:t>중장비</a:t>
            </a:r>
            <a:r>
              <a:rPr lang="en-US" altLang="ko-KR">
                <a:solidFill>
                  <a:schemeClr val="dk1"/>
                </a:solidFill>
              </a:rPr>
              <a:t>mAP            0.7</a:t>
            </a:r>
            <a:r>
              <a:rPr lang="ko-KR" altLang="en-US">
                <a:solidFill>
                  <a:schemeClr val="dk1"/>
                </a:solidFill>
              </a:rPr>
              <a:t>         </a:t>
            </a:r>
            <a:r>
              <a:rPr lang="en-US" altLang="ko-KR">
                <a:solidFill>
                  <a:schemeClr val="dk1"/>
                </a:solidFill>
              </a:rPr>
              <a:t>      -&gt;          </a:t>
            </a:r>
            <a:r>
              <a:rPr lang="ko-KR" altLang="en-US">
                <a:solidFill>
                  <a:schemeClr val="dk1"/>
                </a:solidFill>
              </a:rPr>
              <a:t>      </a:t>
            </a:r>
            <a:r>
              <a:rPr lang="en-US" altLang="ko-KR">
                <a:solidFill>
                  <a:schemeClr val="dk1"/>
                </a:solidFill>
              </a:rPr>
              <a:t>0.75(</a:t>
            </a:r>
            <a:r>
              <a:rPr lang="en-US" altLang="ko-KR" sz="1800" b="1">
                <a:solidFill>
                  <a:srgbClr val="ff0000"/>
                </a:solidFill>
              </a:rPr>
              <a:t>Ensemble</a:t>
            </a:r>
            <a:r>
              <a:rPr lang="en-US" altLang="ko-KR">
                <a:solidFill>
                  <a:schemeClr val="dk1"/>
                </a:solidFill>
              </a:rPr>
              <a:t>), 0.61(</a:t>
            </a:r>
            <a:r>
              <a:rPr lang="ko-KR" altLang="en-US" b="1">
                <a:solidFill>
                  <a:schemeClr val="tx1"/>
                </a:solidFill>
              </a:rPr>
              <a:t>단독</a:t>
            </a:r>
            <a:r>
              <a:rPr lang="en-US" altLang="ko-KR">
                <a:solidFill>
                  <a:schemeClr val="dk1"/>
                </a:solidFill>
              </a:rPr>
              <a:t>)  </a:t>
            </a:r>
            <a:r>
              <a:rPr lang="ko-KR" altLang="en-US">
                <a:solidFill>
                  <a:schemeClr val="dk1"/>
                </a:solidFill>
              </a:rPr>
              <a:t>   </a:t>
            </a:r>
            <a:endParaRPr lang="ko-KR" altLang="en-US">
              <a:solidFill>
                <a:schemeClr val="dk1"/>
              </a:solidFill>
            </a:endParaRPr>
          </a:p>
          <a:p>
            <a:pPr>
              <a:defRPr/>
            </a:pPr>
            <a:r>
              <a:rPr lang="ko-KR" altLang="en-US">
                <a:solidFill>
                  <a:schemeClr val="dk1"/>
                </a:solidFill>
              </a:rPr>
              <a:t>근로자</a:t>
            </a:r>
            <a:r>
              <a:rPr lang="en-US" altLang="ko-KR">
                <a:solidFill>
                  <a:schemeClr val="dk1"/>
                </a:solidFill>
              </a:rPr>
              <a:t>mAP            0.6               -&gt;                0.61(</a:t>
            </a:r>
            <a:r>
              <a:rPr lang="ko-KR" altLang="en-US">
                <a:solidFill>
                  <a:schemeClr val="dk1"/>
                </a:solidFill>
              </a:rPr>
              <a:t>단독</a:t>
            </a:r>
            <a:r>
              <a:rPr lang="en-US" altLang="ko-KR">
                <a:solidFill>
                  <a:schemeClr val="dk1"/>
                </a:solidFill>
              </a:rPr>
              <a:t>)</a:t>
            </a:r>
            <a:endParaRPr lang="en-US" altLang="ko-KR">
              <a:solidFill>
                <a:schemeClr val="dk1"/>
              </a:solidFill>
            </a:endParaRPr>
          </a:p>
          <a:p>
            <a:pPr>
              <a:defRPr/>
            </a:pPr>
            <a:r>
              <a:rPr lang="ko-KR" altLang="en-US">
                <a:solidFill>
                  <a:schemeClr val="dk1"/>
                </a:solidFill>
              </a:rPr>
              <a:t>라벨링 </a:t>
            </a:r>
            <a:r>
              <a:rPr lang="en-US" altLang="ko-KR">
                <a:solidFill>
                  <a:schemeClr val="dk1"/>
                </a:solidFill>
              </a:rPr>
              <a:t>Instances 7</a:t>
            </a:r>
            <a:r>
              <a:rPr lang="ko-KR" altLang="en-US">
                <a:solidFill>
                  <a:schemeClr val="dk1"/>
                </a:solidFill>
              </a:rPr>
              <a:t>만 </a:t>
            </a:r>
            <a:r>
              <a:rPr lang="en-US" altLang="ko-KR">
                <a:solidFill>
                  <a:schemeClr val="dk1"/>
                </a:solidFill>
              </a:rPr>
              <a:t>-&gt;</a:t>
            </a:r>
            <a:r>
              <a:rPr lang="ko-KR" altLang="en-US">
                <a:solidFill>
                  <a:schemeClr val="dk1"/>
                </a:solidFill>
              </a:rPr>
              <a:t> 사람 </a:t>
            </a:r>
            <a:r>
              <a:rPr lang="en-US" altLang="ko-KR">
                <a:solidFill>
                  <a:schemeClr val="dk1"/>
                </a:solidFill>
              </a:rPr>
              <a:t>4.8</a:t>
            </a:r>
            <a:r>
              <a:rPr lang="ko-KR" altLang="en-US">
                <a:solidFill>
                  <a:schemeClr val="dk1"/>
                </a:solidFill>
              </a:rPr>
              <a:t>만 장비 </a:t>
            </a:r>
            <a:r>
              <a:rPr lang="en-US" altLang="ko-KR">
                <a:solidFill>
                  <a:schemeClr val="dk1"/>
                </a:solidFill>
              </a:rPr>
              <a:t>4.9</a:t>
            </a:r>
            <a:r>
              <a:rPr lang="ko-KR" altLang="en-US">
                <a:solidFill>
                  <a:schemeClr val="dk1"/>
                </a:solidFill>
              </a:rPr>
              <a:t>만</a:t>
            </a:r>
            <a:r>
              <a:rPr lang="en-US" altLang="ko-KR">
                <a:solidFill>
                  <a:schemeClr val="dk1"/>
                </a:solidFill>
              </a:rPr>
              <a:t>(</a:t>
            </a:r>
            <a:r>
              <a:rPr lang="ko-KR" altLang="en-US">
                <a:solidFill>
                  <a:schemeClr val="dk1"/>
                </a:solidFill>
              </a:rPr>
              <a:t>총 </a:t>
            </a:r>
            <a:r>
              <a:rPr lang="en-US" altLang="ko-KR">
                <a:solidFill>
                  <a:schemeClr val="dk1"/>
                </a:solidFill>
              </a:rPr>
              <a:t>9.7</a:t>
            </a:r>
            <a:r>
              <a:rPr lang="ko-KR" altLang="en-US">
                <a:solidFill>
                  <a:schemeClr val="dk1"/>
                </a:solidFill>
              </a:rPr>
              <a:t>만</a:t>
            </a:r>
            <a:r>
              <a:rPr lang="en-US" altLang="ko-KR">
                <a:solidFill>
                  <a:schemeClr val="dk1"/>
                </a:solidFill>
              </a:rPr>
              <a:t>)</a:t>
            </a:r>
            <a:endParaRPr lang="en-US" altLang="ko-KR">
              <a:solidFill>
                <a:schemeClr val="dk1"/>
              </a:solidFill>
            </a:endParaRPr>
          </a:p>
          <a:p>
            <a:pPr>
              <a:defRPr/>
            </a:pPr>
            <a:endParaRPr lang="en-US" altLang="ko-KR">
              <a:solidFill>
                <a:schemeClr val="dk1"/>
              </a:solidFill>
            </a:endParaRPr>
          </a:p>
          <a:p>
            <a:pPr algn="ctr">
              <a:defRPr/>
            </a:pPr>
            <a:endParaRPr lang="ko-KR" altLang="en-US">
              <a:solidFill>
                <a:schemeClr val="dk1"/>
              </a:solidFill>
            </a:endParaRPr>
          </a:p>
          <a:p>
            <a:pPr algn="ctr">
              <a:defRPr/>
            </a:pPr>
            <a:endParaRPr lang="ko-KR" altLang="en-US">
              <a:solidFill>
                <a:schemeClr val="dk1"/>
              </a:solidFill>
            </a:endParaRPr>
          </a:p>
          <a:p>
            <a:pPr algn="ctr">
              <a:defRPr/>
            </a:pPr>
            <a:endParaRPr lang="ko-KR" altLang="en-US">
              <a:solidFill>
                <a:schemeClr val="dk1"/>
              </a:solidFill>
            </a:endParaRPr>
          </a:p>
          <a:p>
            <a:pPr algn="ctr">
              <a:defRPr/>
            </a:pPr>
            <a:endParaRPr lang="ko-KR" altLang="en-US">
              <a:solidFill>
                <a:schemeClr val="dk1"/>
              </a:solidFill>
            </a:endParaRPr>
          </a:p>
          <a:p>
            <a:pPr algn="ctr">
              <a:defRPr/>
            </a:pPr>
            <a:endParaRPr lang="ko-KR" altLang="en-US">
              <a:solidFill>
                <a:schemeClr val="dk1"/>
              </a:solidFill>
            </a:endParaRPr>
          </a:p>
          <a:p>
            <a:pPr algn="ctr">
              <a:defRPr/>
            </a:pPr>
            <a:endParaRPr lang="ko-KR" altLang="en-US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285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1104134" y="1335142"/>
          <a:ext cx="9909628" cy="4690775"/>
        </p:xfrm>
        <a:graphic>
          <a:graphicData uri="http://schemas.openxmlformats.org/drawingml/2006/table">
            <a:tbl>
              <a:tblPr firstRow="1" bandRow="1"/>
              <a:tblGrid>
                <a:gridCol w="1286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5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0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7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503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라벨링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모델링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서비스 구현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013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altLang="ko-KR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5</a:t>
                      </a:r>
                      <a:r>
                        <a:rPr lang="ko-KR" altLang="en-US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DATASET </a:t>
                      </a:r>
                      <a:r>
                        <a:rPr lang="ko-KR" altLang="en-US"/>
                        <a:t>수집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알고리즘 테스트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013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altLang="ko-KR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6</a:t>
                      </a:r>
                      <a:r>
                        <a:rPr lang="ko-KR" altLang="en-US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BASE</a:t>
                      </a:r>
                      <a:r>
                        <a:rPr lang="ko-KR" altLang="en-US"/>
                        <a:t> 모델 학습을 위한 라벨링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altLang="ko-KR"/>
                        <a:t>BASE</a:t>
                      </a:r>
                      <a:r>
                        <a:rPr lang="ko-KR" altLang="en-US"/>
                        <a:t>모델 개발</a:t>
                      </a:r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중장비 목표 </a:t>
                      </a:r>
                      <a:r>
                        <a:rPr lang="en-US" altLang="ko-KR"/>
                        <a:t>MAP 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013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altLang="ko-KR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7</a:t>
                      </a:r>
                      <a:r>
                        <a:rPr lang="ko-KR" altLang="en-US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부족한 데이터 라벨링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/>
                        <a:t>모델 성능  향상</a:t>
                      </a:r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중장비 목표 </a:t>
                      </a:r>
                      <a:r>
                        <a:rPr lang="en-US" altLang="ko-KR"/>
                        <a:t>MAP 0.7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기획 및 대시보드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013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altLang="ko-KR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8</a:t>
                      </a:r>
                      <a:r>
                        <a:rPr lang="ko-KR" altLang="en-US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추가 </a:t>
                      </a:r>
                      <a:r>
                        <a:rPr lang="en-US" altLang="ko-KR"/>
                        <a:t> CLASS</a:t>
                      </a:r>
                      <a:r>
                        <a:rPr lang="ko-KR" altLang="en-US"/>
                        <a:t> 설정 및 라벨링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현장 테스트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/>
                    </a:p>
                    <a:p>
                      <a:pPr algn="ctr">
                        <a:defRPr/>
                      </a:pPr>
                      <a:r>
                        <a:rPr lang="ko-KR" altLang="en-US"/>
                        <a:t>서비스화 개발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013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altLang="ko-KR"/>
                    </a:p>
                    <a:p>
                      <a:pPr algn="ctr">
                        <a:defRPr/>
                      </a:pPr>
                      <a:r>
                        <a:rPr lang="en-US" altLang="ko-KR"/>
                        <a:t>9</a:t>
                      </a:r>
                      <a:r>
                        <a:rPr lang="ko-KR" altLang="en-US"/>
                        <a:t>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ko-KR" altLang="en-US" dirty="0"/>
                    </a:p>
                    <a:p>
                      <a:pPr algn="ctr">
                        <a:defRPr/>
                      </a:pPr>
                      <a:r>
                        <a:rPr lang="ko-KR" altLang="en-US" dirty="0"/>
                        <a:t>플랫폼 운영 및 관리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37000">
                <a:schemeClr val="accent5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>
          <a:xfrm>
            <a:off x="509942" y="215631"/>
            <a:ext cx="5295363" cy="616042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kern="0" spc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개발 계획</a:t>
            </a:r>
            <a:endParaRPr lang="ko-KR" altLang="en-US" sz="3200" b="1" kern="0" spc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b="1" i="1">
              <a:latin typeface="Arial (Headings)"/>
              <a:cs typeface="Arial"/>
            </a:endParaRPr>
          </a:p>
        </p:txBody>
      </p:sp>
      <p:sp>
        <p:nvSpPr>
          <p:cNvPr id="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4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lang="en-US" sz="1400">
              <a:solidFill>
                <a:schemeClr val="bg1"/>
              </a:solidFill>
              <a:cs typeface="Calibri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</p:spPr>
      </p:pic>
      <p:sp>
        <p:nvSpPr>
          <p:cNvPr id="10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800" b="1" i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15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400" b="1" i="1">
              <a:solidFill>
                <a:schemeClr val="bg1"/>
              </a:solidFill>
              <a:latin typeface="Arial (Headings)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7876190" y="1967405"/>
            <a:ext cx="3481551" cy="3916745"/>
          </a:xfrm>
          <a:prstGeom prst="rect">
            <a:avLst/>
          </a:prstGeom>
          <a:noFill/>
          <a:ln w="38100" cap="rnd">
            <a:solidFill>
              <a:schemeClr val="dk1"/>
            </a:solidFill>
          </a:ln>
          <a:effectLst>
            <a:softEdge rad="63500"/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ko-KR"/>
          </a:p>
        </p:txBody>
      </p:sp>
      <p:sp>
        <p:nvSpPr>
          <p:cNvPr id="46" name="타원 45"/>
          <p:cNvSpPr/>
          <p:nvPr/>
        </p:nvSpPr>
        <p:spPr>
          <a:xfrm>
            <a:off x="1302634" y="3855982"/>
            <a:ext cx="901783" cy="383752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cxnSp>
        <p:nvCxnSpPr>
          <p:cNvPr id="47" name="직선 화살표 연결선 46"/>
          <p:cNvCxnSpPr>
            <a:stCxn id="46" idx="6"/>
            <a:endCxn id="50" idx="1"/>
          </p:cNvCxnSpPr>
          <p:nvPr/>
        </p:nvCxnSpPr>
        <p:spPr>
          <a:xfrm flipV="1">
            <a:off x="2204417" y="3252327"/>
            <a:ext cx="948881" cy="79553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Table 8"/>
          <p:cNvGraphicFramePr>
            <a:graphicFrameLocks noGrp="1"/>
          </p:cNvGraphicFramePr>
          <p:nvPr/>
        </p:nvGraphicFramePr>
        <p:xfrm>
          <a:off x="3153298" y="1688601"/>
          <a:ext cx="8919210" cy="3478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9605"/>
                <a:gridCol w="4459605"/>
              </a:tblGrid>
              <a:tr h="316183">
                <a:tc>
                  <a:txBody>
                    <a:bodyPr vert="horz" lIns="91440" tIns="45720" rIns="91440" bIns="45720" anchor="t" anchorCtr="0"/>
                    <a:lstStyle/>
                    <a:p>
                      <a:pPr lvl="0">
                        <a:buNone/>
                        <a:defRPr/>
                      </a:pPr>
                      <a:r>
                        <a:rPr lang="en-US" altLang="ko-KR"/>
                        <a:t>7</a:t>
                      </a:r>
                      <a:r>
                        <a:rPr lang="ko-KR" altLang="en-US"/>
                        <a:t>월 </a:t>
                      </a:r>
                      <a:r>
                        <a:rPr lang="en-US" altLang="ko-KR"/>
                        <a:t>4</a:t>
                      </a:r>
                      <a:r>
                        <a:rPr lang="ko-KR" altLang="en-US"/>
                        <a:t>주차</a:t>
                      </a:r>
                      <a:endParaRPr lang="ko-KR" altLang="en-US"/>
                    </a:p>
                  </a:txBody>
                  <a:tcPr marL="91440" marR="91440"/>
                </a:tc>
                <a:tc>
                  <a:txBody>
                    <a:bodyPr vert="horz" lIns="91440" tIns="45720" rIns="91440" bIns="45720" anchor="t" anchorCtr="0"/>
                    <a:lstStyle/>
                    <a:p>
                      <a:pPr lvl="0">
                        <a:defRPr/>
                      </a:pPr>
                      <a:r>
                        <a:rPr lang="en-US" altLang="ko-KR"/>
                        <a:t>8</a:t>
                      </a:r>
                      <a:r>
                        <a:rPr lang="ko-KR" altLang="en-US"/>
                        <a:t>월 </a:t>
                      </a:r>
                      <a:r>
                        <a:rPr lang="en-US" altLang="ko-KR"/>
                        <a:t>1</a:t>
                      </a:r>
                      <a:r>
                        <a:rPr lang="ko-KR" altLang="en-US"/>
                        <a:t>주차</a:t>
                      </a:r>
                      <a:endParaRPr lang="ko-KR" altLang="en-US"/>
                    </a:p>
                  </a:txBody>
                  <a:tcPr marL="91440" marR="91440"/>
                </a:tc>
              </a:tr>
              <a:tr h="2761692">
                <a:tc>
                  <a:txBody>
                    <a:bodyPr vert="horz" lIns="91440" tIns="45720" rIns="91440" bIns="45720" anchor="t" anchorCtr="0"/>
                    <a:lstStyle/>
                    <a:p>
                      <a:pPr marL="285750" lvl="0" indent="-285750">
                        <a:buFontTx/>
                        <a:buChar char="-"/>
                        <a:defRPr/>
                      </a:pPr>
                      <a:endParaRPr lang="en-US" altLang="ko-KR"/>
                    </a:p>
                    <a:p>
                      <a:pPr marL="285750" lvl="0" indent="-285750">
                        <a:buFontTx/>
                        <a:buChar char="-"/>
                        <a:defRPr/>
                      </a:pPr>
                      <a:endParaRPr lang="en-US" altLang="ko-KR"/>
                    </a:p>
                    <a:p>
                      <a:pPr marL="285750" lvl="0" indent="-285750">
                        <a:buFontTx/>
                        <a:buChar char="-"/>
                        <a:defRPr/>
                      </a:pPr>
                      <a:r>
                        <a:rPr lang="ko-KR" altLang="en-US"/>
                        <a:t>테스트셋 수정</a:t>
                      </a:r>
                      <a:endParaRPr lang="ko-KR" altLang="en-US"/>
                    </a:p>
                    <a:p>
                      <a:pPr marL="285750" lvl="0" indent="-285750">
                        <a:buFontTx/>
                        <a:buChar char="-"/>
                        <a:defRPr/>
                      </a:pPr>
                      <a:endParaRPr lang="ko-KR" altLang="en-US"/>
                    </a:p>
                    <a:p>
                      <a:pPr marL="285750" lvl="0" indent="-285750">
                        <a:buFontTx/>
                        <a:buChar char="-"/>
                        <a:defRPr/>
                      </a:pPr>
                      <a:r>
                        <a:rPr lang="ko-KR" altLang="en-US"/>
                        <a:t>플랫폼 기획 및 </a:t>
                      </a:r>
                      <a:r>
                        <a:rPr lang="en-US" altLang="ko-KR"/>
                        <a:t>UI</a:t>
                      </a:r>
                      <a:r>
                        <a:rPr lang="ko-KR" altLang="en-US"/>
                        <a:t>제작</a:t>
                      </a:r>
                      <a:endParaRPr lang="ko-KR" altLang="en-US"/>
                    </a:p>
                    <a:p>
                      <a:pPr marL="285750" lvl="0" indent="-285750">
                        <a:buFontTx/>
                        <a:buChar char="-"/>
                        <a:defRPr/>
                      </a:pPr>
                      <a:endParaRPr lang="ko-KR" altLang="en-US"/>
                    </a:p>
                    <a:p>
                      <a:pPr marL="285750" lvl="0" indent="-285750">
                        <a:buFontTx/>
                        <a:buChar char="-"/>
                        <a:defRPr/>
                      </a:pPr>
                      <a:r>
                        <a:rPr lang="ko-KR" altLang="en-US"/>
                        <a:t>부족 데이터 추가 라벨링</a:t>
                      </a:r>
                      <a:endParaRPr lang="ko-KR" altLang="en-US"/>
                    </a:p>
                    <a:p>
                      <a:pPr marL="285750" lvl="0" indent="-285750">
                        <a:buFontTx/>
                        <a:buChar char="-"/>
                        <a:defRPr/>
                      </a:pPr>
                      <a:endParaRPr lang="ko-KR" altLang="en-US"/>
                    </a:p>
                    <a:p>
                      <a:pPr marL="285750" lvl="0" indent="-285750">
                        <a:buFontTx/>
                        <a:buChar char="-"/>
                        <a:defRPr/>
                      </a:pPr>
                      <a:r>
                        <a:rPr lang="ko-KR" altLang="en-US"/>
                        <a:t>시인성 개선논의</a:t>
                      </a:r>
                      <a:endParaRPr lang="ko-KR" altLang="en-US"/>
                    </a:p>
                    <a:p>
                      <a:pPr marL="285750" lvl="0" indent="-285750">
                        <a:buFontTx/>
                        <a:buChar char="-"/>
                        <a:defRPr/>
                      </a:pPr>
                      <a:endParaRPr lang="ko-KR" altLang="en-US"/>
                    </a:p>
                    <a:p>
                      <a:pPr marL="0" lvl="0" indent="0">
                        <a:buFontTx/>
                        <a:buNone/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>
                  <a:txBody>
                    <a:bodyPr vert="horz" lIns="91440" tIns="45720" rIns="91440" bIns="45720" anchor="t" anchorCtr="0"/>
                    <a:lstStyle/>
                    <a:p>
                      <a:pPr marL="285750" lvl="0" indent="-285750">
                        <a:buFontTx/>
                        <a:buChar char="-"/>
                        <a:defRPr/>
                      </a:pPr>
                      <a:endParaRPr lang="ko-KR" altLang="en-US"/>
                    </a:p>
                    <a:p>
                      <a:pPr marL="0" lvl="0" indent="0">
                        <a:buFontTx/>
                        <a:buNone/>
                        <a:defRPr/>
                      </a:pPr>
                      <a:r>
                        <a:rPr lang="en-US" altLang="ko-KR"/>
                        <a:t>- </a:t>
                      </a:r>
                      <a:r>
                        <a:rPr lang="ko-KR" altLang="en-US"/>
                        <a:t>실시간 영상 </a:t>
                      </a:r>
                      <a:r>
                        <a:rPr lang="en-US" altLang="ko-KR"/>
                        <a:t>AI</a:t>
                      </a:r>
                      <a:r>
                        <a:rPr lang="ko-KR" altLang="en-US"/>
                        <a:t>감지 웹 구현 테스트</a:t>
                      </a:r>
                      <a:endParaRPr lang="ko-KR" altLang="en-US"/>
                    </a:p>
                    <a:p>
                      <a:pPr marL="0" lvl="0" indent="0">
                        <a:buFontTx/>
                        <a:buNone/>
                        <a:defRPr/>
                      </a:pPr>
                      <a:endParaRPr lang="ko-KR" altLang="en-US"/>
                    </a:p>
                    <a:p>
                      <a:pPr marL="0" lvl="0" indent="0">
                        <a:buFontTx/>
                        <a:buNone/>
                        <a:defRPr/>
                      </a:pPr>
                      <a:r>
                        <a:rPr lang="en-US" altLang="ko-KR"/>
                        <a:t>-</a:t>
                      </a:r>
                      <a:r>
                        <a:rPr lang="ko-KR" altLang="en-US"/>
                        <a:t> </a:t>
                      </a:r>
                      <a:r>
                        <a:rPr lang="en-US" altLang="ko-KR"/>
                        <a:t>CCTV</a:t>
                      </a:r>
                      <a:r>
                        <a:rPr lang="ko-KR" altLang="en-US"/>
                        <a:t> 플랫폼</a:t>
                      </a:r>
                      <a:r>
                        <a:rPr lang="en-US" altLang="ko-KR"/>
                        <a:t>UI</a:t>
                      </a:r>
                      <a:r>
                        <a:rPr lang="ko-KR" altLang="en-US"/>
                        <a:t>구성 및 피드백</a:t>
                      </a:r>
                      <a:endParaRPr lang="ko-KR" altLang="en-US"/>
                    </a:p>
                    <a:p>
                      <a:pPr marL="0" lvl="0" indent="0">
                        <a:buFontTx/>
                        <a:buNone/>
                        <a:defRPr/>
                      </a:pPr>
                      <a:endParaRPr lang="ko-KR" altLang="en-US"/>
                    </a:p>
                    <a:p>
                      <a:pPr marL="0" lvl="0" indent="0">
                        <a:buFontTx/>
                        <a:buNone/>
                        <a:defRPr/>
                      </a:pPr>
                      <a:r>
                        <a:rPr lang="en-US" altLang="ko-KR"/>
                        <a:t>- </a:t>
                      </a:r>
                      <a:r>
                        <a:rPr lang="ko-KR" altLang="en-US"/>
                        <a:t>모델 추가학습</a:t>
                      </a:r>
                      <a:endParaRPr lang="ko-KR" altLang="en-US"/>
                    </a:p>
                    <a:p>
                      <a:pPr marL="285750" lvl="0" indent="-285750">
                        <a:buFontTx/>
                        <a:buChar char="-"/>
                        <a:defRPr/>
                      </a:pPr>
                      <a:endParaRPr lang="ko-KR" altLang="en-US"/>
                    </a:p>
                    <a:p>
                      <a:pPr marL="0" lvl="0" indent="0">
                        <a:buFontTx/>
                        <a:buNone/>
                        <a:defRPr/>
                      </a:pPr>
                      <a:r>
                        <a:rPr lang="en-US" altLang="ko-KR"/>
                        <a:t>- </a:t>
                      </a:r>
                      <a:r>
                        <a:rPr lang="ko-KR" altLang="en-US"/>
                        <a:t>데이터 추가 라벨링</a:t>
                      </a:r>
                      <a:endParaRPr lang="ko-KR" altLang="en-US"/>
                    </a:p>
                    <a:p>
                      <a:pPr marL="285750" lvl="0" indent="-285750">
                        <a:buFontTx/>
                        <a:buChar char="-"/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8148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rgbClr val="2E75B6">
                  <a:alpha val="100000"/>
                </a:srgbClr>
              </a:gs>
              <a:gs pos="37000">
                <a:srgbClr val="BED7EE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맑은 고딕"/>
              <a:cs typeface="Calibri"/>
            </a:endParaRPr>
          </a:p>
        </p:txBody>
      </p:sp>
      <p:sp>
        <p:nvSpPr>
          <p:cNvPr id="1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>
              <a:alpha val="100000"/>
            </a:srgbClr>
          </a:solidFill>
          <a:ln w="12700" cap="flat" cmpd="sng" algn="ctr">
            <a:solidFill>
              <a:srgbClr val="0070C0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latin typeface="Arial (Headings)"/>
              <a:cs typeface="Arial"/>
            </a:endParaRPr>
          </a:p>
        </p:txBody>
      </p:sp>
      <p:sp>
        <p:nvSpPr>
          <p:cNvPr id="1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pic>
        <p:nvPicPr>
          <p:cNvPr id="19" name="Picture 8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  <a:ln/>
        </p:spPr>
      </p:pic>
      <p:sp>
        <p:nvSpPr>
          <p:cNvPr id="22" name="Rectangle 5"/>
          <p:cNvSpPr>
            <a:spLocks noGrp="1" noChangeArrowheads="1"/>
          </p:cNvSpPr>
          <p:nvPr/>
        </p:nvSpPr>
        <p:spPr>
          <a:xfrm>
            <a:off x="509942" y="215631"/>
            <a:ext cx="5295363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3200" b="1" u="none" strike="noStrike" kern="0" cap="none" spc="0" normalizeH="0" baseline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라벨링</a:t>
            </a:r>
            <a:r>
              <a:rPr kumimoji="0" lang="ko-KR" altLang="en-US" sz="3200" b="1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 클래스</a:t>
            </a:r>
            <a:endParaRPr kumimoji="0" lang="ko-KR" altLang="en-US" sz="3200" b="1" u="none" strike="noStrike" kern="0" cap="none" spc="0" normalizeH="0" baseline="0" dirty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sp>
        <p:nvSpPr>
          <p:cNvPr id="34" name="Rectangle 5"/>
          <p:cNvSpPr>
            <a:spLocks noGrp="1" noChangeArrowheads="1"/>
          </p:cNvSpPr>
          <p:nvPr/>
        </p:nvSpPr>
        <p:spPr>
          <a:xfrm>
            <a:off x="800637" y="1098828"/>
            <a:ext cx="5295363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000" b="1" i="0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 히스토리</a:t>
            </a:r>
            <a:endParaRPr kumimoji="0" lang="ko-KR" altLang="en-US" sz="2000" b="1" i="0" u="none" strike="noStrike" kern="0" cap="none" spc="0" normalizeH="0" baseline="0" dirty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sp>
        <p:nvSpPr>
          <p:cNvPr id="39" name="Rectangle 5"/>
          <p:cNvSpPr>
            <a:spLocks noGrp="1" noChangeArrowheads="1"/>
          </p:cNvSpPr>
          <p:nvPr/>
        </p:nvSpPr>
        <p:spPr>
          <a:xfrm>
            <a:off x="2122651" y="1307257"/>
            <a:ext cx="5295363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000" b="1" i="0" u="none" strike="noStrike" kern="0" cap="none" spc="0" normalizeH="0" baseline="0">
                <a:solidFill>
                  <a:srgbClr val="000000"/>
                </a:solidFill>
                <a:latin typeface="Arial (Headings)"/>
                <a:ea typeface="휴먼명조"/>
              </a:rPr>
              <a:t>  </a:t>
            </a:r>
            <a:r>
              <a:rPr kumimoji="0" lang="en-US" altLang="ko-KR" sz="2000" b="1" i="0" u="none" strike="noStrike" kern="0" cap="none" spc="0" normalizeH="0" baseline="0">
                <a:solidFill>
                  <a:srgbClr val="000000"/>
                </a:solidFill>
                <a:latin typeface="Arial (Headings)"/>
                <a:ea typeface="휴먼명조"/>
              </a:rPr>
              <a:t>4.6</a:t>
            </a:r>
            <a:r>
              <a:rPr kumimoji="0" lang="ko-KR" altLang="en-US" sz="2000" b="1" i="0" u="none" strike="noStrike" kern="0" cap="none" spc="0" normalizeH="0" baseline="0">
                <a:solidFill>
                  <a:srgbClr val="000000"/>
                </a:solidFill>
                <a:latin typeface="Arial (Headings)"/>
                <a:ea typeface="휴먼명조"/>
              </a:rPr>
              <a:t>만 </a:t>
            </a:r>
            <a:r>
              <a:rPr kumimoji="0" lang="en-US" altLang="ko-KR" sz="2000" b="1" i="0" u="none" strike="noStrike" kern="0" cap="none" spc="0" normalizeH="0" baseline="0">
                <a:solidFill>
                  <a:srgbClr val="000000"/>
                </a:solidFill>
                <a:latin typeface="Arial (Headings)"/>
                <a:ea typeface="휴먼명조"/>
              </a:rPr>
              <a:t>- &gt; 4.9</a:t>
            </a:r>
            <a:r>
              <a:rPr kumimoji="0" lang="ko-KR" altLang="en-US" sz="2000" b="1" i="0" u="none" strike="noStrike" kern="0" cap="none" spc="0" normalizeH="0" baseline="0">
                <a:solidFill>
                  <a:srgbClr val="000000"/>
                </a:solidFill>
                <a:latin typeface="Arial (Headings)"/>
                <a:ea typeface="휴먼명조"/>
              </a:rPr>
              <a:t>만</a:t>
            </a:r>
            <a:r>
              <a:rPr kumimoji="0" lang="en-US" altLang="ko-KR" sz="2000" b="1" i="0" u="none" strike="noStrike" kern="0" cap="none" spc="0" normalizeH="0" baseline="0">
                <a:solidFill>
                  <a:srgbClr val="000000"/>
                </a:solidFill>
                <a:latin typeface="Arial (Headings)"/>
                <a:ea typeface="휴먼명조"/>
              </a:rPr>
              <a:t> (vehicle) instances</a:t>
            </a:r>
          </a:p>
          <a:p>
            <a:pPr latinLnBrk="1">
              <a:lnSpc>
                <a:spcPct val="150000"/>
              </a:lnSpc>
              <a:defRPr/>
            </a:pPr>
            <a:r>
              <a:rPr kumimoji="0" lang="ko-KR" altLang="en-US" sz="2000" b="1" i="0" u="none" strike="noStrike" kern="0" cap="none" spc="0" normalizeH="0" baseline="0">
                <a:solidFill>
                  <a:srgbClr val="000000"/>
                </a:solidFill>
                <a:latin typeface="Arial (Headings)"/>
                <a:ea typeface="휴먼명조"/>
              </a:rPr>
              <a:t>  </a:t>
            </a:r>
            <a:r>
              <a:rPr kumimoji="0" lang="en-US" altLang="ko-KR" sz="2000" b="1" i="0" u="none" strike="noStrike" kern="0" cap="none" spc="0" normalizeH="0" baseline="0">
                <a:solidFill>
                  <a:srgbClr val="000000"/>
                </a:solidFill>
                <a:latin typeface="Arial (Headings)"/>
                <a:ea typeface="휴먼명조"/>
              </a:rPr>
              <a:t>4.8</a:t>
            </a:r>
            <a:r>
              <a:rPr kumimoji="0" lang="ko-KR" altLang="en-US" sz="2000" b="1" i="0" u="none" strike="noStrike" kern="0" cap="none" spc="0" normalizeH="0" baseline="0">
                <a:solidFill>
                  <a:srgbClr val="000000"/>
                </a:solidFill>
                <a:latin typeface="Arial (Headings)"/>
                <a:ea typeface="휴먼명조"/>
              </a:rPr>
              <a:t>만 </a:t>
            </a:r>
            <a:r>
              <a:rPr kumimoji="0" lang="en-US" altLang="ko-KR" sz="2000" b="1" i="0" u="none" strike="noStrike" kern="0" cap="none" spc="0" normalizeH="0" baseline="0">
                <a:solidFill>
                  <a:srgbClr val="000000"/>
                </a:solidFill>
                <a:latin typeface="Arial (Headings)"/>
                <a:ea typeface="휴먼명조"/>
              </a:rPr>
              <a:t>(worker)</a:t>
            </a:r>
            <a:r>
              <a:rPr kumimoji="0" lang="ko-KR" altLang="en-US" sz="2000" b="1" i="0" u="none" strike="noStrike" kern="0" cap="none" spc="0" normalizeH="0" baseline="0">
                <a:solidFill>
                  <a:srgbClr val="000000"/>
                </a:solidFill>
                <a:latin typeface="Arial (Headings)"/>
                <a:ea typeface="휴먼명조"/>
              </a:rPr>
              <a:t> </a:t>
            </a:r>
            <a:r>
              <a:rPr kumimoji="0" lang="en-US" altLang="ko-KR" sz="2000" b="1" i="0" u="none" strike="noStrike" kern="0" cap="none" spc="0" normalizeH="0" baseline="0">
                <a:solidFill>
                  <a:srgbClr val="000000"/>
                </a:solidFill>
                <a:latin typeface="Arial (Headings)"/>
                <a:ea typeface="휴먼명조"/>
              </a:rPr>
              <a:t>instances</a:t>
            </a:r>
          </a:p>
        </p:txBody>
      </p:sp>
      <p:pic>
        <p:nvPicPr>
          <p:cNvPr id="42" name="그림 41"/>
          <p:cNvPicPr/>
          <p:nvPr/>
        </p:nvPicPr>
        <p:blipFill rotWithShape="1">
          <a:blip r:embed="rId3"/>
          <a:stretch>
            <a:fillRect/>
          </a:stretch>
        </p:blipFill>
        <p:spPr>
          <a:xfrm>
            <a:off x="649322" y="2254626"/>
            <a:ext cx="5207891" cy="2824914"/>
          </a:xfrm>
          <a:prstGeom prst="rect">
            <a:avLst/>
          </a:prstGeom>
        </p:spPr>
      </p:pic>
      <p:pic>
        <p:nvPicPr>
          <p:cNvPr id="1025" name="Picture 1">
            <a:extLst>
              <a:ext uri="{FF2B5EF4-FFF2-40B4-BE49-F238E27FC236}">
                <a16:creationId xmlns:a16="http://schemas.microsoft.com/office/drawing/2014/main" id="{A9BB9641-26BE-A8E3-5D0F-A42C865E34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4128" y="2285958"/>
            <a:ext cx="4591050" cy="276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4237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그림 21">
            <a:extLst>
              <a:ext uri="{FF2B5EF4-FFF2-40B4-BE49-F238E27FC236}">
                <a16:creationId xmlns:a16="http://schemas.microsoft.com/office/drawing/2014/main" id="{1AB5D46A-CA50-5013-56EC-26CCF531E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657" y="2490257"/>
            <a:ext cx="7801155" cy="3679050"/>
          </a:xfrm>
          <a:prstGeom prst="rect">
            <a:avLst/>
          </a:prstGeom>
        </p:spPr>
      </p:pic>
      <p:sp>
        <p:nvSpPr>
          <p:cNvPr id="12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rgbClr val="2E75B6">
                  <a:alpha val="100000"/>
                </a:srgbClr>
              </a:gs>
              <a:gs pos="37000">
                <a:srgbClr val="BED7EE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>
              <a:alpha val="100000"/>
            </a:srgbClr>
          </a:solidFill>
          <a:ln w="12700" cap="flat" cmpd="sng" algn="ctr">
            <a:solidFill>
              <a:srgbClr val="0070C0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latin typeface="Arial (Headings)"/>
              <a:cs typeface="Arial"/>
            </a:endParaRPr>
          </a:p>
        </p:txBody>
      </p:sp>
      <p:sp>
        <p:nvSpPr>
          <p:cNvPr id="14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15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16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21" name="Rectangle 5">
            <a:extLst>
              <a:ext uri="{FF2B5EF4-FFF2-40B4-BE49-F238E27FC236}">
                <a16:creationId xmlns:a16="http://schemas.microsoft.com/office/drawing/2014/main" id="{92570BE1-08E0-7B71-147D-C5A1FD8499CA}"/>
              </a:ext>
            </a:extLst>
          </p:cNvPr>
          <p:cNvSpPr>
            <a:spLocks noGrp="1" noChangeArrowheads="1"/>
          </p:cNvSpPr>
          <p:nvPr/>
        </p:nvSpPr>
        <p:spPr>
          <a:xfrm>
            <a:off x="509942" y="215631"/>
            <a:ext cx="8580087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Semi-supervised with</a:t>
            </a:r>
            <a:r>
              <a:rPr lang="ko-KR" altLang="en-US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 </a:t>
            </a:r>
            <a:r>
              <a:rPr lang="en-US" altLang="ko-KR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Data Uncertainty</a:t>
            </a:r>
            <a:endParaRPr kumimoji="0" lang="ko-KR" altLang="en-US" sz="3200" b="1" i="0" u="none" strike="noStrike" kern="0" cap="none" spc="0" normalizeH="0" baseline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  <a:ea typeface="휴먼명조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0C8BCF2-7482-E1C1-8BB6-A07A94087C2F}"/>
              </a:ext>
            </a:extLst>
          </p:cNvPr>
          <p:cNvSpPr/>
          <p:nvPr/>
        </p:nvSpPr>
        <p:spPr>
          <a:xfrm>
            <a:off x="4862906" y="4638929"/>
            <a:ext cx="1140840" cy="70829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DA4607DD-3F79-8655-773F-F2967E7D721A}"/>
              </a:ext>
            </a:extLst>
          </p:cNvPr>
          <p:cNvCxnSpPr>
            <a:cxnSpLocks/>
          </p:cNvCxnSpPr>
          <p:nvPr/>
        </p:nvCxnSpPr>
        <p:spPr>
          <a:xfrm>
            <a:off x="736861" y="4342831"/>
            <a:ext cx="10704905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BE418CF-7152-6320-C147-6ACE5C42080E}"/>
              </a:ext>
            </a:extLst>
          </p:cNvPr>
          <p:cNvSpPr txBox="1"/>
          <p:nvPr/>
        </p:nvSpPr>
        <p:spPr>
          <a:xfrm>
            <a:off x="10847160" y="3591024"/>
            <a:ext cx="661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기존</a:t>
            </a:r>
            <a:endParaRPr lang="en-US" altLang="ko-KR" dirty="0"/>
          </a:p>
          <a:p>
            <a:r>
              <a:rPr lang="ko-KR" altLang="en-US" dirty="0"/>
              <a:t>모델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43EEE9-82D7-FFF2-CDB5-073F1A51847E}"/>
              </a:ext>
            </a:extLst>
          </p:cNvPr>
          <p:cNvSpPr txBox="1"/>
          <p:nvPr/>
        </p:nvSpPr>
        <p:spPr>
          <a:xfrm>
            <a:off x="10779979" y="4670075"/>
            <a:ext cx="980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솔루션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422826CD-4454-05B0-EB8D-45F6CB8CDCD6}"/>
              </a:ext>
            </a:extLst>
          </p:cNvPr>
          <p:cNvSpPr/>
          <p:nvPr/>
        </p:nvSpPr>
        <p:spPr>
          <a:xfrm>
            <a:off x="8134612" y="4670074"/>
            <a:ext cx="1077870" cy="69931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FFA6BD-CCEF-E7F3-A2C4-372BEE1128DD}"/>
              </a:ext>
            </a:extLst>
          </p:cNvPr>
          <p:cNvSpPr txBox="1"/>
          <p:nvPr/>
        </p:nvSpPr>
        <p:spPr>
          <a:xfrm>
            <a:off x="767498" y="1238504"/>
            <a:ext cx="109318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Symbol" panose="05050102010706020507" pitchFamily="18" charset="2"/>
              <a:buChar char="Þ"/>
            </a:pPr>
            <a:r>
              <a:rPr lang="ko-KR" altLang="en-US" b="1" dirty="0">
                <a:solidFill>
                  <a:srgbClr val="FF0000"/>
                </a:solidFill>
              </a:rPr>
              <a:t>전혀 새로운 환경에서 테스트를 진행하므로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/>
              <a:t>정확도가 떨어지는 문제점을 해결하고자</a:t>
            </a:r>
            <a:r>
              <a:rPr lang="en-US" altLang="ko-KR" b="1" dirty="0"/>
              <a:t>,</a:t>
            </a:r>
          </a:p>
          <a:p>
            <a:r>
              <a:rPr lang="ko-KR" altLang="en-US" b="1" dirty="0"/>
              <a:t>새로운 환경데이터를 별도의 </a:t>
            </a:r>
            <a:r>
              <a:rPr lang="ko-KR" altLang="en-US" b="1" dirty="0" err="1"/>
              <a:t>라벨링</a:t>
            </a:r>
            <a:r>
              <a:rPr lang="ko-KR" altLang="en-US" b="1" dirty="0"/>
              <a:t> 작업없이</a:t>
            </a:r>
            <a:r>
              <a:rPr lang="en-US" altLang="ko-KR" b="1" dirty="0"/>
              <a:t>(unlabeled image)</a:t>
            </a:r>
            <a:r>
              <a:rPr lang="ko-KR" altLang="en-US" b="1" dirty="0"/>
              <a:t> </a:t>
            </a:r>
            <a:r>
              <a:rPr lang="ko-KR" altLang="en-US" b="1" dirty="0" err="1"/>
              <a:t>준지도</a:t>
            </a:r>
            <a:r>
              <a:rPr lang="ko-KR" altLang="en-US" b="1" dirty="0"/>
              <a:t> 학습</a:t>
            </a:r>
            <a:r>
              <a:rPr lang="en-US" altLang="ko-KR" b="1" dirty="0"/>
              <a:t>(semi-supervised)</a:t>
            </a:r>
            <a:r>
              <a:rPr lang="ko-KR" altLang="en-US" b="1" dirty="0"/>
              <a:t>에 사용</a:t>
            </a:r>
            <a:endParaRPr lang="en-US" altLang="ko-KR" b="1" dirty="0"/>
          </a:p>
          <a:p>
            <a:endParaRPr lang="en-US" altLang="ko-KR" b="1" dirty="0"/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ko-KR" altLang="en-US" b="1" dirty="0"/>
              <a:t>이러한 </a:t>
            </a:r>
            <a:r>
              <a:rPr lang="ko-KR" altLang="en-US" b="1" dirty="0" err="1"/>
              <a:t>준지도</a:t>
            </a:r>
            <a:r>
              <a:rPr lang="ko-KR" altLang="en-US" b="1" dirty="0"/>
              <a:t> 학습 시</a:t>
            </a:r>
            <a:r>
              <a:rPr lang="en-US" altLang="ko-KR" b="1" dirty="0"/>
              <a:t>, </a:t>
            </a:r>
            <a:r>
              <a:rPr lang="ko-KR" altLang="en-US" b="1" dirty="0"/>
              <a:t>발생하는 </a:t>
            </a:r>
            <a:r>
              <a:rPr lang="en-US" altLang="ko-KR" b="1" dirty="0"/>
              <a:t>data uncertainty </a:t>
            </a:r>
            <a:r>
              <a:rPr lang="ko-KR" altLang="en-US" b="1" dirty="0"/>
              <a:t>문제를 해결하고자 아래 파이프 라인 제안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C640BD2-2930-BD9F-00E3-94DAD3C47F70}"/>
              </a:ext>
            </a:extLst>
          </p:cNvPr>
          <p:cNvSpPr txBox="1"/>
          <p:nvPr/>
        </p:nvSpPr>
        <p:spPr>
          <a:xfrm>
            <a:off x="7559920" y="6026327"/>
            <a:ext cx="65744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400" dirty="0"/>
              <a:t>Data-Uncertainty_Guided_Multi-Phase_Learning_for_Semi-Supervised_Object_Detection_CVPR_2021_paper</a:t>
            </a:r>
          </a:p>
        </p:txBody>
      </p:sp>
    </p:spTree>
    <p:extLst>
      <p:ext uri="{BB962C8B-B14F-4D97-AF65-F5344CB8AC3E}">
        <p14:creationId xmlns:p14="http://schemas.microsoft.com/office/powerpoint/2010/main" val="1306196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83FB9767-3E8F-CA35-693F-313843659B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596" y="3598473"/>
            <a:ext cx="7038974" cy="2545377"/>
          </a:xfrm>
          <a:prstGeom prst="rect">
            <a:avLst/>
          </a:prstGeom>
        </p:spPr>
      </p:pic>
      <p:sp>
        <p:nvSpPr>
          <p:cNvPr id="16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rgbClr val="2E75B6">
                  <a:alpha val="100000"/>
                </a:srgbClr>
              </a:gs>
              <a:gs pos="37000">
                <a:srgbClr val="BED7EE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맑은 고딕"/>
              <a:cs typeface="Calibri"/>
            </a:endParaRPr>
          </a:p>
        </p:txBody>
      </p:sp>
      <p:sp>
        <p:nvSpPr>
          <p:cNvPr id="1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>
              <a:alpha val="100000"/>
            </a:srgbClr>
          </a:solidFill>
          <a:ln w="12700" cap="flat" cmpd="sng" algn="ctr">
            <a:solidFill>
              <a:srgbClr val="0070C0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latin typeface="Arial (Headings)"/>
              <a:cs typeface="Arial"/>
            </a:endParaRPr>
          </a:p>
        </p:txBody>
      </p:sp>
      <p:sp>
        <p:nvSpPr>
          <p:cNvPr id="1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pic>
        <p:nvPicPr>
          <p:cNvPr id="19" name="Picture 8"/>
          <p:cNvPicPr>
            <a:picLocks noChangeAspect="1" noChangeArrowheads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  <a:ln/>
        </p:spPr>
      </p:pic>
      <p:sp>
        <p:nvSpPr>
          <p:cNvPr id="21" name="Rectangle 5">
            <a:extLst>
              <a:ext uri="{FF2B5EF4-FFF2-40B4-BE49-F238E27FC236}">
                <a16:creationId xmlns:a16="http://schemas.microsoft.com/office/drawing/2014/main" id="{3A13CBE4-7B41-D012-CE14-E66D45DCE0CB}"/>
              </a:ext>
            </a:extLst>
          </p:cNvPr>
          <p:cNvSpPr>
            <a:spLocks noGrp="1" noChangeArrowheads="1"/>
          </p:cNvSpPr>
          <p:nvPr/>
        </p:nvSpPr>
        <p:spPr>
          <a:xfrm>
            <a:off x="509942" y="215631"/>
            <a:ext cx="8148283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데이터 셋 </a:t>
            </a:r>
            <a:r>
              <a:rPr lang="en-US" altLang="ko-KR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–</a:t>
            </a:r>
            <a:r>
              <a:rPr lang="ko-KR" altLang="en-US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 </a:t>
            </a:r>
            <a:r>
              <a:rPr lang="en-US" altLang="ko-KR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1.</a:t>
            </a:r>
            <a:r>
              <a:rPr lang="ko-KR" altLang="en-US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 현장 기반 생성</a:t>
            </a:r>
            <a:endParaRPr lang="ko-KR" altLang="en-US" sz="3200" b="1" kern="0" dirty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AF7FF13-DEC4-6840-376E-AE0EE565ED23}"/>
              </a:ext>
            </a:extLst>
          </p:cNvPr>
          <p:cNvSpPr txBox="1"/>
          <p:nvPr/>
        </p:nvSpPr>
        <p:spPr>
          <a:xfrm>
            <a:off x="723899" y="1228067"/>
            <a:ext cx="110109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특정 현장 </a:t>
            </a:r>
            <a:r>
              <a:rPr lang="en-US" altLang="ko-KR" dirty="0"/>
              <a:t>CCTV</a:t>
            </a:r>
            <a:r>
              <a:rPr lang="ko-KR" altLang="en-US" dirty="0"/>
              <a:t>로 데이터를 구분 지어</a:t>
            </a:r>
            <a:r>
              <a:rPr lang="en-US" altLang="ko-KR" dirty="0"/>
              <a:t>, </a:t>
            </a:r>
          </a:p>
          <a:p>
            <a:r>
              <a:rPr lang="ko-KR" altLang="en-US" dirty="0"/>
              <a:t>학습에 사용된 </a:t>
            </a:r>
            <a:r>
              <a:rPr lang="en-US" altLang="ko-KR" dirty="0"/>
              <a:t>CCTV</a:t>
            </a:r>
            <a:r>
              <a:rPr lang="ko-KR" altLang="en-US" dirty="0"/>
              <a:t>현장이 아닌 새로운 건설현장 이미지를 테스트 셋으로 사용</a:t>
            </a:r>
            <a:endParaRPr lang="en-US" altLang="ko-KR" dirty="0"/>
          </a:p>
          <a:p>
            <a:endParaRPr lang="en-US" altLang="ko-KR" dirty="0"/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ko-KR" altLang="en-US" b="1" dirty="0">
                <a:solidFill>
                  <a:srgbClr val="FF0000"/>
                </a:solidFill>
              </a:rPr>
              <a:t>각 현장 </a:t>
            </a:r>
            <a:r>
              <a:rPr lang="en-US" altLang="ko-KR" b="1" dirty="0">
                <a:solidFill>
                  <a:srgbClr val="FF0000"/>
                </a:solidFill>
              </a:rPr>
              <a:t>CCTV</a:t>
            </a:r>
            <a:r>
              <a:rPr lang="ko-KR" altLang="en-US" b="1" dirty="0">
                <a:solidFill>
                  <a:srgbClr val="FF0000"/>
                </a:solidFill>
              </a:rPr>
              <a:t>를 구분 지어</a:t>
            </a:r>
            <a:r>
              <a:rPr lang="en-US" altLang="ko-KR" b="1" dirty="0">
                <a:solidFill>
                  <a:srgbClr val="FF0000"/>
                </a:solidFill>
              </a:rPr>
              <a:t>,</a:t>
            </a:r>
            <a:r>
              <a:rPr lang="ko-KR" altLang="en-US" b="1" dirty="0"/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전혀 새로운 환경에서 테스트를 진행함</a:t>
            </a:r>
            <a:r>
              <a:rPr lang="en-US" altLang="ko-KR" b="1" dirty="0">
                <a:solidFill>
                  <a:srgbClr val="FF0000"/>
                </a:solidFill>
              </a:rPr>
              <a:t>. 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endParaRPr lang="en-US" altLang="ko-KR" b="1" dirty="0">
              <a:solidFill>
                <a:srgbClr val="FF0000"/>
              </a:solidFill>
            </a:endParaRP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ko-KR" altLang="en-US" b="1" dirty="0"/>
              <a:t>실제 건설현장</a:t>
            </a:r>
            <a:r>
              <a:rPr lang="en-US" altLang="ko-KR" b="1" dirty="0"/>
              <a:t>, </a:t>
            </a:r>
            <a:r>
              <a:rPr lang="ko-KR" altLang="en-US" b="1" dirty="0"/>
              <a:t>즉 학습에 사용되지 않았던 새로운 현장에 적용을 하고자 하는 본 연구에 적합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A689FA-0966-A801-E5A5-3AE7EE21868B}"/>
              </a:ext>
            </a:extLst>
          </p:cNvPr>
          <p:cNvSpPr txBox="1"/>
          <p:nvPr/>
        </p:nvSpPr>
        <p:spPr>
          <a:xfrm>
            <a:off x="8103570" y="5154115"/>
            <a:ext cx="38661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특정 몇 개의 </a:t>
            </a:r>
            <a:r>
              <a:rPr lang="en-US" altLang="ko-KR" dirty="0"/>
              <a:t>CCTV</a:t>
            </a:r>
            <a:r>
              <a:rPr lang="ko-KR" altLang="en-US" dirty="0"/>
              <a:t>현장을 선정하므로 데이터셋 비율이 일정하지 않고</a:t>
            </a:r>
            <a:r>
              <a:rPr lang="en-US" altLang="ko-KR" dirty="0"/>
              <a:t>, </a:t>
            </a:r>
            <a:r>
              <a:rPr lang="ko-KR" altLang="en-US" dirty="0"/>
              <a:t>누락된 클래스도 존재</a:t>
            </a:r>
          </a:p>
        </p:txBody>
      </p:sp>
      <p:sp>
        <p:nvSpPr>
          <p:cNvPr id="12" name="타원 11">
            <a:extLst>
              <a:ext uri="{FF2B5EF4-FFF2-40B4-BE49-F238E27FC236}">
                <a16:creationId xmlns:a16="http://schemas.microsoft.com/office/drawing/2014/main" id="{BA5E1651-F543-95B7-291B-768003305B13}"/>
              </a:ext>
            </a:extLst>
          </p:cNvPr>
          <p:cNvSpPr/>
          <p:nvPr/>
        </p:nvSpPr>
        <p:spPr>
          <a:xfrm>
            <a:off x="2838450" y="5143500"/>
            <a:ext cx="590550" cy="10003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>
            <a:extLst>
              <a:ext uri="{FF2B5EF4-FFF2-40B4-BE49-F238E27FC236}">
                <a16:creationId xmlns:a16="http://schemas.microsoft.com/office/drawing/2014/main" id="{D500CEFA-4F42-FF75-39B7-82BDAFDF089C}"/>
              </a:ext>
            </a:extLst>
          </p:cNvPr>
          <p:cNvSpPr/>
          <p:nvPr/>
        </p:nvSpPr>
        <p:spPr>
          <a:xfrm>
            <a:off x="5016904" y="5154115"/>
            <a:ext cx="590550" cy="10003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9" name="타원 28">
            <a:extLst>
              <a:ext uri="{FF2B5EF4-FFF2-40B4-BE49-F238E27FC236}">
                <a16:creationId xmlns:a16="http://schemas.microsoft.com/office/drawing/2014/main" id="{5CB1662E-6364-D028-6B49-26CECC05A95A}"/>
              </a:ext>
            </a:extLst>
          </p:cNvPr>
          <p:cNvSpPr/>
          <p:nvPr/>
        </p:nvSpPr>
        <p:spPr>
          <a:xfrm>
            <a:off x="5607454" y="4607938"/>
            <a:ext cx="590550" cy="154652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0" name="직선 화살표 연결선 29">
            <a:extLst>
              <a:ext uri="{FF2B5EF4-FFF2-40B4-BE49-F238E27FC236}">
                <a16:creationId xmlns:a16="http://schemas.microsoft.com/office/drawing/2014/main" id="{D461B071-1B8F-08C2-5845-8760CB808206}"/>
              </a:ext>
            </a:extLst>
          </p:cNvPr>
          <p:cNvCxnSpPr/>
          <p:nvPr/>
        </p:nvCxnSpPr>
        <p:spPr>
          <a:xfrm>
            <a:off x="6372225" y="5229225"/>
            <a:ext cx="1731345" cy="15197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6019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510</ep:Words>
  <ep:PresentationFormat>와이드스크린</ep:PresentationFormat>
  <ep:Paragraphs>229</ep:Paragraphs>
  <ep:Slides>17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ep:HeadingPairs>
  <ep:TitlesOfParts>
    <vt:vector size="18" baseType="lpstr">
      <vt:lpstr>office theme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2022-06-22T06:21:29.000</dcterms:created>
  <dc:creator>김용준</dc:creator>
  <cp:lastModifiedBy>kyjoo</cp:lastModifiedBy>
  <dcterms:modified xsi:type="dcterms:W3CDTF">2022-07-29T07:21:57.201</dcterms:modified>
  <cp:revision>522</cp:revision>
  <dc:title>PowerPoint Presentation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