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75" r:id="rId2"/>
    <p:sldId id="276" r:id="rId3"/>
    <p:sldId id="277" r:id="rId4"/>
    <p:sldId id="278" r:id="rId5"/>
    <p:sldId id="305" r:id="rId6"/>
    <p:sldId id="304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289" r:id="rId17"/>
    <p:sldId id="306" r:id="rId18"/>
    <p:sldId id="294" r:id="rId19"/>
    <p:sldId id="295" r:id="rId20"/>
    <p:sldId id="298" r:id="rId21"/>
    <p:sldId id="300" r:id="rId22"/>
    <p:sldId id="301" r:id="rId23"/>
    <p:sldId id="320" r:id="rId24"/>
    <p:sldId id="259" r:id="rId25"/>
    <p:sldId id="321" r:id="rId26"/>
    <p:sldId id="318" r:id="rId27"/>
    <p:sldId id="317" r:id="rId28"/>
    <p:sldId id="31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86" y="84"/>
      </p:cViewPr>
      <p:guideLst>
        <p:guide orient="horz" pos="2158"/>
        <p:guide pos="38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>
          <a:xfrm>
            <a:off x="3049348" y="4070306"/>
            <a:ext cx="6088566" cy="54001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 dirty="0">
                <a:solidFill>
                  <a:srgbClr val="000000"/>
                </a:solidFill>
                <a:effectLst/>
                <a:latin typeface="맑은 고딕"/>
              </a:rPr>
              <a:t>현대건설 영상 안전관리 </a:t>
            </a:r>
            <a:r>
              <a:rPr kumimoji="0" lang="en-US" altLang="ko-KR" sz="2800" b="1" i="0" u="none" strike="noStrike" kern="0" cap="none" spc="0" normalizeH="0" baseline="0" dirty="0">
                <a:solidFill>
                  <a:srgbClr val="000000"/>
                </a:solidFill>
                <a:effectLst/>
                <a:latin typeface="맑은 고딕"/>
              </a:rPr>
              <a:t>AI </a:t>
            </a:r>
            <a:r>
              <a:rPr kumimoji="0" lang="ko-KR" altLang="en-US" sz="2800" b="1" i="0" u="none" strike="noStrike" kern="0" cap="none" spc="0" normalizeH="0" baseline="0" dirty="0">
                <a:solidFill>
                  <a:srgbClr val="000000"/>
                </a:solidFill>
                <a:effectLst/>
                <a:latin typeface="맑은 고딕"/>
              </a:rPr>
              <a:t>개발</a:t>
            </a: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2800" b="1" i="0" u="none" strike="noStrike" kern="0" cap="none" spc="0" normalizeH="0" baseline="0" dirty="0">
              <a:solidFill>
                <a:srgbClr val="000000"/>
              </a:solidFill>
              <a:effectLst/>
              <a:latin typeface="맑은 고딕"/>
            </a:endParaRP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800" b="1" i="0" u="none" strike="noStrike" kern="0" cap="none" spc="0" normalizeH="0" baseline="0" dirty="0">
                <a:solidFill>
                  <a:srgbClr val="000000"/>
                </a:solidFill>
                <a:effectLst/>
                <a:latin typeface="맑은 고딕"/>
              </a:rPr>
              <a:t>2022-07-14</a:t>
            </a:r>
          </a:p>
          <a:p>
            <a:pPr mar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2800" b="1" i="0" u="none" strike="noStrike" kern="0" cap="none" spc="0" normalizeH="0" baseline="0" dirty="0">
              <a:solidFill>
                <a:srgbClr val="000000"/>
              </a:solidFill>
              <a:effectLst/>
              <a:latin typeface="맑은 고딕"/>
            </a:endParaRPr>
          </a:p>
        </p:txBody>
      </p:sp>
      <p:sp>
        <p:nvSpPr>
          <p:cNvPr id="24" name="Slide Number Placeholder 16"/>
          <p:cNvSpPr>
            <a:spLocks noGrp="1"/>
          </p:cNvSpPr>
          <p:nvPr/>
        </p:nvSpPr>
        <p:spPr>
          <a:xfrm>
            <a:off x="0" y="6595615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Ju</a:t>
            </a:r>
            <a:r>
              <a:rPr lang="en-US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ly</a:t>
            </a:r>
            <a:r>
              <a:rPr kumimoji="0" lang="en-US" sz="1400" b="1" i="1" u="none" strike="noStrike" kern="1200" cap="none" spc="0" normalizeH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 </a:t>
            </a:r>
            <a:r>
              <a:rPr kumimoji="0" lang="en-US" altLang="ko-KR" sz="1400" b="1" i="1" u="none" strike="noStrike" kern="1200" cap="none" spc="0" normalizeH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14</a:t>
            </a:r>
            <a:r>
              <a:rPr lang="en-US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,</a:t>
            </a:r>
            <a:r>
              <a:rPr kumimoji="0" lang="en-US" sz="1400" b="1" i="1" u="none" strike="noStrike" kern="1200" cap="none" spc="0" normalizeH="0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 2022</a:t>
            </a:r>
            <a:endParaRPr kumimoji="0" lang="en-US" sz="1400" b="1" i="1" u="none" strike="noStrike" kern="1200" cap="none" spc="0" normalizeH="0" baseline="0" dirty="0">
              <a:solidFill>
                <a:srgbClr val="FFFFFF"/>
              </a:solidFill>
              <a:latin typeface="Arial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13570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11</a:t>
            </a:r>
          </a:p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Forklift</a:t>
            </a:r>
          </a:p>
        </p:txBody>
      </p:sp>
      <p:pic>
        <p:nvPicPr>
          <p:cNvPr id="38" name="그림 3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800000" y="2160000"/>
            <a:ext cx="3600000" cy="3600000"/>
          </a:xfrm>
          <a:prstGeom prst="rect">
            <a:avLst/>
          </a:prstGeom>
        </p:spPr>
      </p:pic>
      <p:pic>
        <p:nvPicPr>
          <p:cNvPr id="39" name="그림 3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760000" y="216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6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12</a:t>
            </a:r>
          </a:p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Dump Truck</a:t>
            </a:r>
          </a:p>
        </p:txBody>
      </p:sp>
      <p:pic>
        <p:nvPicPr>
          <p:cNvPr id="39" name="그림 38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080000" y="2160000"/>
            <a:ext cx="4680000" cy="3600000"/>
          </a:xfrm>
          <a:prstGeom prst="rect">
            <a:avLst/>
          </a:prstGeom>
        </p:spPr>
      </p:pic>
      <p:pic>
        <p:nvPicPr>
          <p:cNvPr id="40" name="그림 39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120000" y="2160000"/>
            <a:ext cx="468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13</a:t>
            </a:r>
          </a:p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Mixer Truck</a:t>
            </a:r>
          </a:p>
        </p:txBody>
      </p:sp>
      <p:pic>
        <p:nvPicPr>
          <p:cNvPr id="40" name="그림 39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080000" y="2160000"/>
            <a:ext cx="4680000" cy="3600000"/>
          </a:xfrm>
          <a:prstGeom prst="rect">
            <a:avLst/>
          </a:prstGeom>
        </p:spPr>
      </p:pic>
      <p:pic>
        <p:nvPicPr>
          <p:cNvPr id="42" name="그림 4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120000" y="2159999"/>
            <a:ext cx="468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3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16</a:t>
            </a:r>
          </a:p>
          <a:p>
            <a: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Cargo Truck</a:t>
            </a: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95987" y="2692257"/>
            <a:ext cx="5600012" cy="2228915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540400" y="2579683"/>
            <a:ext cx="3873699" cy="22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8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17</a:t>
            </a:r>
          </a:p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Scissor lift</a:t>
            </a:r>
          </a:p>
        </p:txBody>
      </p:sp>
      <p:pic>
        <p:nvPicPr>
          <p:cNvPr id="38" name="그림 3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800000" y="2160000"/>
            <a:ext cx="3600000" cy="3600000"/>
          </a:xfrm>
          <a:prstGeom prst="rect">
            <a:avLst/>
          </a:prstGeom>
        </p:spPr>
      </p:pic>
      <p:pic>
        <p:nvPicPr>
          <p:cNvPr id="39" name="그림 3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759999" y="2160000"/>
            <a:ext cx="216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18</a:t>
            </a:r>
          </a:p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Crane-mobile</a:t>
            </a:r>
          </a:p>
        </p:txBody>
      </p:sp>
      <p:pic>
        <p:nvPicPr>
          <p:cNvPr id="38" name="그림 3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800000" y="2160000"/>
            <a:ext cx="3600000" cy="3600000"/>
          </a:xfrm>
          <a:prstGeom prst="rect">
            <a:avLst/>
          </a:prstGeom>
        </p:spPr>
      </p:pic>
      <p:pic>
        <p:nvPicPr>
          <p:cNvPr id="39" name="그림 3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760000" y="216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</a:t>
            </a:r>
            <a:r>
              <a:rPr kumimoji="0" lang="ko-KR" altLang="en-US" sz="3200" b="1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 클래스</a:t>
            </a:r>
            <a:endParaRPr kumimoji="0" lang="ko-KR" altLang="en-US" sz="3200" b="1" u="none" strike="noStrike" kern="0" cap="none" spc="0" normalizeH="0" baseline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4" name="Rectangle 5"/>
          <p:cNvSpPr>
            <a:spLocks noGrp="1" noChangeArrowheads="1"/>
          </p:cNvSpPr>
          <p:nvPr/>
        </p:nvSpPr>
        <p:spPr>
          <a:xfrm>
            <a:off x="800637" y="1098828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 히스토리</a:t>
            </a:r>
            <a:endParaRPr kumimoji="0" lang="ko-KR" altLang="en-US" sz="2000" b="1" i="0" u="none" strike="noStrike" kern="0" cap="none" spc="0" normalizeH="0" baseline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pic>
        <p:nvPicPr>
          <p:cNvPr id="37" name="그림 3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0550" y="2226944"/>
            <a:ext cx="5400675" cy="2880360"/>
          </a:xfrm>
          <a:prstGeom prst="rect">
            <a:avLst/>
          </a:prstGeom>
        </p:spPr>
      </p:pic>
      <p:sp>
        <p:nvSpPr>
          <p:cNvPr id="39" name="Rectangle 5"/>
          <p:cNvSpPr>
            <a:spLocks noGrp="1" noChangeArrowheads="1"/>
          </p:cNvSpPr>
          <p:nvPr/>
        </p:nvSpPr>
        <p:spPr>
          <a:xfrm>
            <a:off x="2122651" y="1307257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  </a:t>
            </a:r>
            <a:r>
              <a:rPr kumimoji="0" lang="en-US" altLang="ko-KR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4.3</a:t>
            </a: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만 </a:t>
            </a:r>
            <a:r>
              <a:rPr kumimoji="0" lang="en-US" altLang="ko-KR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- &gt; 4.6</a:t>
            </a: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만</a:t>
            </a:r>
            <a:r>
              <a:rPr kumimoji="0" lang="en-US" altLang="ko-KR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 (vehicle) instances</a:t>
            </a:r>
          </a:p>
          <a:p>
            <a:pPr latinLnBrk="1">
              <a:lnSpc>
                <a:spcPct val="150000"/>
              </a:lnSpc>
              <a:defRPr/>
            </a:pP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  </a:t>
            </a:r>
            <a:r>
              <a:rPr kumimoji="0" lang="en-US" altLang="ko-KR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3.7</a:t>
            </a: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만 </a:t>
            </a:r>
            <a:r>
              <a:rPr kumimoji="0" lang="en-US" altLang="ko-KR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(worker)</a:t>
            </a:r>
            <a:r>
              <a:rPr kumimoji="0" lang="ko-KR" altLang="en-US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 </a:t>
            </a:r>
            <a:r>
              <a:rPr kumimoji="0" lang="en-US" altLang="ko-KR" sz="2000" b="1" i="0" u="none" strike="noStrike" kern="0" cap="none" spc="0" normalizeH="0" baseline="0" dirty="0">
                <a:solidFill>
                  <a:srgbClr val="000000"/>
                </a:solidFill>
                <a:latin typeface="Arial (Headings)"/>
                <a:ea typeface="휴먼명조"/>
              </a:rPr>
              <a:t>instances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231856" y="2260934"/>
            <a:ext cx="5207891" cy="28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32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학습 </a:t>
            </a:r>
            <a:r>
              <a:rPr lang="en-US" altLang="ko-KR" sz="32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&amp; </a:t>
            </a:r>
            <a:r>
              <a:rPr lang="ko-KR" altLang="en-US" sz="32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테스트 셋 문제점</a:t>
            </a:r>
            <a:endParaRPr lang="ko-KR" altLang="en-US" sz="3200" b="1" kern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85800" y="1447715"/>
            <a:ext cx="6601521" cy="44119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62354" y="3220940"/>
            <a:ext cx="4060129" cy="1730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/>
              <a:t>적절한 테스트 현장</a:t>
            </a:r>
            <a:r>
              <a:rPr lang="en-US" altLang="ko-KR"/>
              <a:t>(</a:t>
            </a:r>
            <a:r>
              <a:rPr lang="ko-KR" altLang="en-US"/>
              <a:t>카메라 화각</a:t>
            </a:r>
            <a:r>
              <a:rPr lang="en-US" altLang="ko-KR"/>
              <a:t>)</a:t>
            </a:r>
            <a:r>
              <a:rPr lang="ko-KR" altLang="en-US"/>
              <a:t>을 고정해두고 테스트셋을 구성하여 클래스 비율을 맞추기에 어려움</a:t>
            </a:r>
          </a:p>
          <a:p>
            <a:pPr lvl="0">
              <a:defRPr/>
            </a:pPr>
            <a:endParaRPr lang="ko-KR" altLang="en-US"/>
          </a:p>
          <a:p>
            <a:pPr lvl="0">
              <a:defRPr/>
            </a:pPr>
            <a:r>
              <a:rPr lang="en-US" altLang="ko-KR">
                <a:solidFill>
                  <a:srgbClr val="FF0000"/>
                </a:solidFill>
              </a:rPr>
              <a:t>-&gt;</a:t>
            </a:r>
            <a:r>
              <a:rPr lang="ko-KR" altLang="en-US">
                <a:solidFill>
                  <a:srgbClr val="FF0000"/>
                </a:solidFill>
              </a:rPr>
              <a:t> 최대한 부족한 데이터 수집을 통한 라벨링 테스트 셋 확보</a:t>
            </a:r>
          </a:p>
        </p:txBody>
      </p:sp>
      <p:sp>
        <p:nvSpPr>
          <p:cNvPr id="3" name="타원 2"/>
          <p:cNvSpPr/>
          <p:nvPr/>
        </p:nvSpPr>
        <p:spPr>
          <a:xfrm>
            <a:off x="2739329" y="4352329"/>
            <a:ext cx="638871" cy="15072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5599308" y="4298848"/>
            <a:ext cx="638871" cy="15072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6316858" y="3340100"/>
            <a:ext cx="638871" cy="24660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739329" y="5994955"/>
            <a:ext cx="213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>
                <a:solidFill>
                  <a:srgbClr val="FF0000"/>
                </a:solidFill>
              </a:rPr>
              <a:t>Nan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62808" y="6019207"/>
            <a:ext cx="213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>
                <a:solidFill>
                  <a:srgbClr val="FF0000"/>
                </a:solidFill>
              </a:rPr>
              <a:t>Nan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1887" y="6019207"/>
            <a:ext cx="213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>
                <a:solidFill>
                  <a:srgbClr val="FF0000"/>
                </a:solidFill>
              </a:rPr>
              <a:t>Nan</a:t>
            </a:r>
            <a:endParaRPr lang="ko-KR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4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5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6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92570BE1-08E0-7B71-147D-C5A1FD8499CA}"/>
              </a:ext>
            </a:extLst>
          </p:cNvPr>
          <p:cNvSpPr>
            <a:spLocks noGrp="1" noChangeArrowheads="1"/>
          </p:cNvSpPr>
          <p:nvPr/>
        </p:nvSpPr>
        <p:spPr>
          <a:xfrm>
            <a:off x="509942" y="215631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Data-uncertainty </a:t>
            </a:r>
            <a:r>
              <a:rPr lang="ko-KR" altLang="en-U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문제점</a:t>
            </a:r>
            <a:endParaRPr kumimoji="0" lang="ko-KR" altLang="en-US" sz="3200" b="1" i="0" u="none" strike="noStrike" kern="0" cap="none" spc="0" normalizeH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9C93E9-7CA0-833E-8409-6F659CCFED3F}"/>
              </a:ext>
            </a:extLst>
          </p:cNvPr>
          <p:cNvSpPr txBox="1"/>
          <p:nvPr/>
        </p:nvSpPr>
        <p:spPr>
          <a:xfrm>
            <a:off x="1458257" y="1921121"/>
            <a:ext cx="398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이미지 </a:t>
            </a:r>
            <a:r>
              <a:rPr lang="en-US" altLang="ko-KR" dirty="0"/>
              <a:t>Uncertainty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FFCA0-1CAC-0EC5-3866-7EA55FBC4C6B}"/>
              </a:ext>
            </a:extLst>
          </p:cNvPr>
          <p:cNvSpPr txBox="1"/>
          <p:nvPr/>
        </p:nvSpPr>
        <p:spPr>
          <a:xfrm>
            <a:off x="645952" y="1216404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실제 현장 </a:t>
            </a:r>
            <a:r>
              <a:rPr lang="en-US" altLang="ko-KR" dirty="0"/>
              <a:t>CCTV</a:t>
            </a:r>
            <a:r>
              <a:rPr lang="ko-KR" altLang="en-US" dirty="0"/>
              <a:t>로 수집한 데이터를 학습에 이용 시</a:t>
            </a:r>
            <a:r>
              <a:rPr lang="en-US" altLang="ko-KR" dirty="0"/>
              <a:t>, </a:t>
            </a:r>
            <a:r>
              <a:rPr lang="ko-KR" altLang="en-US" dirty="0"/>
              <a:t>마주친 문제점들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846114-3F8B-62E5-BC2E-9F9B97228864}"/>
              </a:ext>
            </a:extLst>
          </p:cNvPr>
          <p:cNvSpPr txBox="1"/>
          <p:nvPr/>
        </p:nvSpPr>
        <p:spPr>
          <a:xfrm>
            <a:off x="6961542" y="1921121"/>
            <a:ext cx="398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영역</a:t>
            </a:r>
            <a:r>
              <a:rPr lang="en-US" altLang="ko-KR" dirty="0"/>
              <a:t>(region)</a:t>
            </a:r>
            <a:r>
              <a:rPr lang="ko-KR" altLang="en-US" dirty="0"/>
              <a:t> </a:t>
            </a:r>
            <a:r>
              <a:rPr lang="en-US" altLang="ko-KR" dirty="0"/>
              <a:t>Uncertainty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1EFC7C8-6CEB-81F3-8865-CA031EFE4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745" y="2625838"/>
            <a:ext cx="4109864" cy="219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4A9C2E3-1FEB-C5A6-2597-04F0FBF3A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57" y="2625838"/>
            <a:ext cx="3760292" cy="2163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5D890A-068D-98E4-A9DA-8FAA75ADD403}"/>
              </a:ext>
            </a:extLst>
          </p:cNvPr>
          <p:cNvSpPr txBox="1"/>
          <p:nvPr/>
        </p:nvSpPr>
        <p:spPr>
          <a:xfrm>
            <a:off x="677420" y="4920296"/>
            <a:ext cx="47656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카메라의 상태 및 현장 환경에 따른 </a:t>
            </a:r>
            <a:r>
              <a:rPr lang="en-US" altLang="ko-KR" dirty="0"/>
              <a:t>uncertainty</a:t>
            </a:r>
          </a:p>
          <a:p>
            <a:endParaRPr lang="en-US" altLang="ko-KR" dirty="0"/>
          </a:p>
          <a:p>
            <a:r>
              <a:rPr lang="en-US" altLang="ko-KR" dirty="0"/>
              <a:t>→ </a:t>
            </a:r>
            <a:r>
              <a:rPr lang="ko-KR" altLang="en-US" dirty="0"/>
              <a:t>모델 학습과정에서 어려운</a:t>
            </a:r>
            <a:r>
              <a:rPr lang="en-US" altLang="ko-KR" dirty="0"/>
              <a:t>(noise</a:t>
            </a:r>
            <a:r>
              <a:rPr lang="ko-KR" altLang="en-US" dirty="0"/>
              <a:t>가 심한</a:t>
            </a:r>
            <a:r>
              <a:rPr lang="en-US" altLang="ko-KR" dirty="0"/>
              <a:t>)</a:t>
            </a:r>
            <a:r>
              <a:rPr lang="ko-KR" altLang="en-US" dirty="0"/>
              <a:t> 이미지를 이용하다 보면</a:t>
            </a:r>
            <a:r>
              <a:rPr lang="en-US" altLang="ko-KR" dirty="0"/>
              <a:t>, </a:t>
            </a:r>
            <a:r>
              <a:rPr lang="ko-KR" altLang="en-US" dirty="0"/>
              <a:t>오히려 쉬운 객체를 감지 못하는 부정적 영향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65D976-006F-FEBF-27A1-E27BD915C241}"/>
              </a:ext>
            </a:extLst>
          </p:cNvPr>
          <p:cNvSpPr txBox="1"/>
          <p:nvPr/>
        </p:nvSpPr>
        <p:spPr>
          <a:xfrm>
            <a:off x="6233410" y="4920296"/>
            <a:ext cx="47656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객체의 </a:t>
            </a:r>
            <a:r>
              <a:rPr lang="en-US" altLang="ko-KR" dirty="0"/>
              <a:t>overlap</a:t>
            </a:r>
            <a:r>
              <a:rPr lang="ko-KR" altLang="en-US" dirty="0"/>
              <a:t>에 의한 </a:t>
            </a:r>
            <a:r>
              <a:rPr lang="en-US" altLang="ko-KR" dirty="0"/>
              <a:t>uncertainty</a:t>
            </a:r>
          </a:p>
          <a:p>
            <a:endParaRPr lang="en-US" altLang="ko-KR" dirty="0"/>
          </a:p>
          <a:p>
            <a:r>
              <a:rPr lang="en-US" altLang="ko-KR" dirty="0"/>
              <a:t>→ </a:t>
            </a:r>
            <a:r>
              <a:rPr lang="ko-KR" altLang="en-US" dirty="0"/>
              <a:t>겹쳐 있는 경우</a:t>
            </a:r>
            <a:r>
              <a:rPr lang="en-US" altLang="ko-KR" dirty="0"/>
              <a:t>, </a:t>
            </a:r>
            <a:r>
              <a:rPr lang="ko-KR" altLang="en-US" dirty="0"/>
              <a:t>학습과정에서 올바르지 않은 </a:t>
            </a:r>
            <a:r>
              <a:rPr lang="en-US" altLang="ko-KR" dirty="0"/>
              <a:t>gradient</a:t>
            </a:r>
            <a:r>
              <a:rPr lang="ko-KR" altLang="en-US" dirty="0"/>
              <a:t>로 인한 부정적 영향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039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4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5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6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92570BE1-08E0-7B71-147D-C5A1FD8499CA}"/>
              </a:ext>
            </a:extLst>
          </p:cNvPr>
          <p:cNvSpPr>
            <a:spLocks noGrp="1" noChangeArrowheads="1"/>
          </p:cNvSpPr>
          <p:nvPr/>
        </p:nvSpPr>
        <p:spPr>
          <a:xfrm>
            <a:off x="509942" y="215631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Data-uncertainty </a:t>
            </a:r>
            <a:r>
              <a:rPr lang="ko-KR" altLang="en-U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솔루션</a:t>
            </a:r>
            <a:endParaRPr kumimoji="0" lang="ko-KR" altLang="en-US" sz="3200" b="1" i="0" u="none" strike="noStrike" kern="0" cap="none" spc="0" normalizeH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9C93E9-7CA0-833E-8409-6F659CCFED3F}"/>
              </a:ext>
            </a:extLst>
          </p:cNvPr>
          <p:cNvSpPr txBox="1"/>
          <p:nvPr/>
        </p:nvSpPr>
        <p:spPr>
          <a:xfrm>
            <a:off x="1500202" y="1619117"/>
            <a:ext cx="398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이미지 </a:t>
            </a:r>
            <a:r>
              <a:rPr lang="en-US" altLang="ko-KR" dirty="0"/>
              <a:t>Uncertainty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846114-3F8B-62E5-BC2E-9F9B97228864}"/>
              </a:ext>
            </a:extLst>
          </p:cNvPr>
          <p:cNvSpPr txBox="1"/>
          <p:nvPr/>
        </p:nvSpPr>
        <p:spPr>
          <a:xfrm>
            <a:off x="7003487" y="1619117"/>
            <a:ext cx="398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영역</a:t>
            </a:r>
            <a:r>
              <a:rPr lang="en-US" altLang="ko-KR" dirty="0"/>
              <a:t>(region)</a:t>
            </a:r>
            <a:r>
              <a:rPr lang="ko-KR" altLang="en-US" dirty="0"/>
              <a:t> </a:t>
            </a:r>
            <a:r>
              <a:rPr lang="en-US" altLang="ko-KR" dirty="0"/>
              <a:t>Uncertainty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EC826FD-732D-79BD-EC63-0A5B4863A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88" y="2124672"/>
            <a:ext cx="2085975" cy="87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F0EDDD-4418-98AD-190E-CED93EBFB7D5}"/>
              </a:ext>
            </a:extLst>
          </p:cNvPr>
          <p:cNvSpPr txBox="1"/>
          <p:nvPr/>
        </p:nvSpPr>
        <p:spPr>
          <a:xfrm>
            <a:off x="1097482" y="4499484"/>
            <a:ext cx="4531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학습된 모델</a:t>
            </a:r>
            <a:r>
              <a:rPr lang="en-US" altLang="ko-KR" dirty="0"/>
              <a:t>(Fully-supervised)</a:t>
            </a:r>
            <a:r>
              <a:rPr lang="ko-KR" altLang="en-US" dirty="0"/>
              <a:t>의 감지 신뢰도를 이용하여 학습에 적절한</a:t>
            </a:r>
            <a:r>
              <a:rPr lang="en-US" altLang="ko-KR" dirty="0"/>
              <a:t>(</a:t>
            </a:r>
            <a:r>
              <a:rPr lang="ko-KR" altLang="en-US" dirty="0"/>
              <a:t>쉬운</a:t>
            </a:r>
            <a:r>
              <a:rPr lang="en-US" altLang="ko-KR" dirty="0"/>
              <a:t>)</a:t>
            </a:r>
            <a:r>
              <a:rPr lang="ko-KR" altLang="en-US" dirty="0"/>
              <a:t> 이미지인지 한번 거른 뒤</a:t>
            </a:r>
            <a:r>
              <a:rPr lang="en-US" altLang="ko-KR" dirty="0"/>
              <a:t>, </a:t>
            </a:r>
            <a:r>
              <a:rPr lang="ko-KR" altLang="en-US" dirty="0"/>
              <a:t>학습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8A632F-B83D-89E6-608B-C425E0EC853C}"/>
              </a:ext>
            </a:extLst>
          </p:cNvPr>
          <p:cNvSpPr txBox="1"/>
          <p:nvPr/>
        </p:nvSpPr>
        <p:spPr>
          <a:xfrm>
            <a:off x="6456775" y="4416216"/>
            <a:ext cx="4531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RoI</a:t>
            </a:r>
            <a:r>
              <a:rPr lang="en-US" altLang="ko-KR" dirty="0"/>
              <a:t> re-weight</a:t>
            </a:r>
            <a:r>
              <a:rPr lang="ko-KR" altLang="en-US" dirty="0"/>
              <a:t>을 이용하여 물체가 겹쳐 있을 때</a:t>
            </a:r>
            <a:r>
              <a:rPr lang="en-US" altLang="ko-KR" dirty="0"/>
              <a:t>, overlap</a:t>
            </a:r>
            <a:r>
              <a:rPr lang="ko-KR" altLang="en-US" dirty="0"/>
              <a:t>을 고려한</a:t>
            </a:r>
            <a:r>
              <a:rPr lang="en-US" altLang="ko-KR" dirty="0"/>
              <a:t>(</a:t>
            </a:r>
            <a:r>
              <a:rPr lang="en-US" altLang="ko-KR" dirty="0" err="1"/>
              <a:t>IoF</a:t>
            </a:r>
            <a:r>
              <a:rPr lang="en-US" altLang="ko-KR" dirty="0"/>
              <a:t>, intersection of foreground)</a:t>
            </a:r>
            <a:r>
              <a:rPr lang="ko-KR" altLang="en-US" dirty="0"/>
              <a:t> </a:t>
            </a:r>
            <a:r>
              <a:rPr lang="en-US" altLang="ko-KR" dirty="0"/>
              <a:t>weight</a:t>
            </a:r>
            <a:r>
              <a:rPr lang="ko-KR" altLang="en-US" dirty="0"/>
              <a:t>를 학습에 사용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B0566B-44FE-1062-0842-02AAFAD878B7}"/>
              </a:ext>
            </a:extLst>
          </p:cNvPr>
          <p:cNvSpPr txBox="1"/>
          <p:nvPr/>
        </p:nvSpPr>
        <p:spPr>
          <a:xfrm>
            <a:off x="1097482" y="3055088"/>
            <a:ext cx="4871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i="1" dirty="0"/>
              <a:t>M: </a:t>
            </a:r>
            <a:r>
              <a:rPr lang="ko-KR" altLang="en-US" sz="1200" i="1" dirty="0"/>
              <a:t>특정 클래스의 객체 수</a:t>
            </a:r>
            <a:endParaRPr lang="en-US" altLang="ko-KR" sz="1200" i="1" dirty="0"/>
          </a:p>
          <a:p>
            <a:r>
              <a:rPr lang="en-US" altLang="ko-KR" sz="1200" i="1" dirty="0"/>
              <a:t>N: </a:t>
            </a:r>
            <a:r>
              <a:rPr lang="ko-KR" altLang="en-US" sz="1200" i="1" dirty="0"/>
              <a:t>클래스 </a:t>
            </a:r>
            <a:r>
              <a:rPr lang="en-US" altLang="ko-KR" sz="1200" i="1" dirty="0"/>
              <a:t>id</a:t>
            </a:r>
          </a:p>
          <a:p>
            <a:r>
              <a:rPr lang="en-US" altLang="ko-KR" sz="1200" i="1" dirty="0"/>
              <a:t>S: </a:t>
            </a:r>
            <a:r>
              <a:rPr lang="ko-KR" altLang="en-US" sz="1200" i="1" dirty="0"/>
              <a:t>신뢰도 </a:t>
            </a:r>
            <a:endParaRPr lang="en-US" altLang="ko-KR" sz="1200" i="1" dirty="0"/>
          </a:p>
          <a:p>
            <a:endParaRPr lang="en-US" altLang="ko-KR" sz="1200" i="1" dirty="0"/>
          </a:p>
          <a:p>
            <a:r>
              <a:rPr lang="en-US" altLang="ko-KR" sz="1200" i="1" dirty="0"/>
              <a:t>(</a:t>
            </a:r>
            <a:r>
              <a:rPr lang="ko-KR" altLang="en-US" sz="1200" i="1" dirty="0"/>
              <a:t>해설</a:t>
            </a:r>
            <a:r>
              <a:rPr lang="en-US" altLang="ko-KR" sz="1200" i="1" dirty="0"/>
              <a:t>)</a:t>
            </a:r>
            <a:r>
              <a:rPr lang="ko-KR" altLang="en-US" sz="1200" i="1" dirty="0"/>
              <a:t> </a:t>
            </a:r>
            <a:r>
              <a:rPr lang="en-US" altLang="ko-KR" sz="1200" i="1" dirty="0"/>
              <a:t> fully-supervised</a:t>
            </a:r>
            <a:r>
              <a:rPr lang="ko-KR" altLang="en-US" sz="1200" i="1" dirty="0"/>
              <a:t>로 학습된 모델이 </a:t>
            </a:r>
            <a:r>
              <a:rPr lang="en-US" altLang="ko-KR" sz="1200" i="1" dirty="0"/>
              <a:t>trainset</a:t>
            </a:r>
            <a:r>
              <a:rPr lang="ko-KR" altLang="en-US" sz="1200" i="1" dirty="0"/>
              <a:t>에서 </a:t>
            </a:r>
            <a:r>
              <a:rPr lang="en-US" altLang="ko-KR" sz="1200" i="1" dirty="0"/>
              <a:t>inference</a:t>
            </a:r>
            <a:r>
              <a:rPr lang="ko-KR" altLang="en-US" sz="1200" i="1" dirty="0"/>
              <a:t>했을 때 </a:t>
            </a:r>
            <a:r>
              <a:rPr lang="en-US" altLang="ko-KR" sz="1200" i="1" dirty="0"/>
              <a:t>,</a:t>
            </a:r>
          </a:p>
          <a:p>
            <a:r>
              <a:rPr lang="ko-KR" altLang="en-US" sz="1200" i="1" dirty="0"/>
              <a:t>실제 </a:t>
            </a:r>
            <a:r>
              <a:rPr lang="en-US" altLang="ko-KR" sz="1200" i="1" dirty="0" err="1"/>
              <a:t>gt</a:t>
            </a:r>
            <a:r>
              <a:rPr lang="ko-KR" altLang="en-US" sz="1200" i="1" dirty="0"/>
              <a:t>와 </a:t>
            </a:r>
            <a:r>
              <a:rPr lang="en-US" altLang="ko-KR" sz="1200" i="1" dirty="0"/>
              <a:t>inference</a:t>
            </a:r>
            <a:r>
              <a:rPr lang="ko-KR" altLang="en-US" sz="1200" i="1" dirty="0"/>
              <a:t>가 가장 근사한 경우의 </a:t>
            </a:r>
            <a:r>
              <a:rPr lang="en-US" altLang="ko-KR" sz="1200" i="1" dirty="0"/>
              <a:t>threshold</a:t>
            </a:r>
            <a:r>
              <a:rPr lang="ko-KR" altLang="en-US" sz="1200" i="1" dirty="0"/>
              <a:t>값 평균을 찾음  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E6C869F-4CEF-D68F-FC69-9A13913E9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603" y="2300884"/>
            <a:ext cx="3933825" cy="5238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3106342-65F0-49C2-1A72-5CA55E9188AB}"/>
              </a:ext>
            </a:extLst>
          </p:cNvPr>
          <p:cNvSpPr txBox="1"/>
          <p:nvPr/>
        </p:nvSpPr>
        <p:spPr>
          <a:xfrm>
            <a:off x="6456774" y="2139761"/>
            <a:ext cx="61029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i="1" dirty="0"/>
              <a:t>- </a:t>
            </a:r>
            <a:r>
              <a:rPr lang="en-US" altLang="ko-KR" sz="1100" i="1" dirty="0" err="1"/>
              <a:t>Gompertz</a:t>
            </a:r>
            <a:r>
              <a:rPr lang="ko-KR" altLang="en-US" sz="1100" i="1" dirty="0"/>
              <a:t> </a:t>
            </a:r>
            <a:r>
              <a:rPr lang="en-US" altLang="ko-KR" sz="1100" i="1" dirty="0"/>
              <a:t>function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CE6D60-1F01-7E11-AC18-366139018843}"/>
              </a:ext>
            </a:extLst>
          </p:cNvPr>
          <p:cNvSpPr txBox="1"/>
          <p:nvPr/>
        </p:nvSpPr>
        <p:spPr>
          <a:xfrm>
            <a:off x="6456774" y="3020323"/>
            <a:ext cx="46377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i="1" dirty="0"/>
              <a:t>i: </a:t>
            </a:r>
            <a:r>
              <a:rPr lang="ko-KR" altLang="en-US" sz="1200" i="1" dirty="0"/>
              <a:t>이미지 </a:t>
            </a:r>
            <a:r>
              <a:rPr lang="en-US" altLang="ko-KR" sz="1200" i="1" dirty="0"/>
              <a:t>id</a:t>
            </a:r>
          </a:p>
          <a:p>
            <a:r>
              <a:rPr lang="en-US" altLang="ko-KR" sz="1200" i="1" dirty="0"/>
              <a:t>w: </a:t>
            </a:r>
            <a:r>
              <a:rPr lang="ko-KR" altLang="en-US" sz="1200" i="1" dirty="0"/>
              <a:t>가중치</a:t>
            </a:r>
            <a:endParaRPr lang="en-US" altLang="ko-KR" sz="1200" i="1" dirty="0"/>
          </a:p>
          <a:p>
            <a:r>
              <a:rPr lang="en-US" altLang="ko-KR" sz="1200" i="1" dirty="0"/>
              <a:t>a,b,c1,c2: </a:t>
            </a:r>
            <a:r>
              <a:rPr lang="ko-KR" altLang="en-US" sz="1200" i="1" dirty="0"/>
              <a:t>사전 정의 파라미터</a:t>
            </a:r>
            <a:endParaRPr lang="en-US" altLang="ko-KR" sz="1200" i="1" dirty="0"/>
          </a:p>
          <a:p>
            <a:r>
              <a:rPr lang="en-US" altLang="ko-KR" sz="1200" i="1" dirty="0" err="1"/>
              <a:t>IoU</a:t>
            </a:r>
            <a:r>
              <a:rPr lang="en-US" altLang="ko-KR" sz="1200" i="1" dirty="0"/>
              <a:t>: </a:t>
            </a:r>
            <a:r>
              <a:rPr lang="ko-KR" altLang="en-US" sz="1200" i="1" dirty="0"/>
              <a:t>모든 </a:t>
            </a:r>
            <a:r>
              <a:rPr lang="en-US" altLang="ko-KR" sz="1200" i="1" dirty="0"/>
              <a:t>region proposals </a:t>
            </a:r>
            <a:r>
              <a:rPr lang="ko-KR" altLang="en-US" sz="1200" i="1" dirty="0"/>
              <a:t>과 </a:t>
            </a:r>
            <a:r>
              <a:rPr lang="en-US" altLang="ko-KR" sz="1200" i="1" dirty="0" err="1"/>
              <a:t>gt</a:t>
            </a:r>
            <a:r>
              <a:rPr lang="ko-KR" altLang="en-US" sz="1200" i="1" dirty="0"/>
              <a:t>간 </a:t>
            </a:r>
            <a:r>
              <a:rPr lang="en-US" altLang="ko-KR" sz="1200" i="1" dirty="0"/>
              <a:t>intersection of union </a:t>
            </a:r>
            <a:r>
              <a:rPr lang="ko-KR" altLang="en-US" sz="1200" i="1" dirty="0"/>
              <a:t>연산 수행</a:t>
            </a:r>
            <a:endParaRPr lang="en-US" altLang="ko-KR" sz="1200" i="1" dirty="0"/>
          </a:p>
          <a:p>
            <a:r>
              <a:rPr lang="en-US" altLang="ko-KR" sz="1200" i="1" dirty="0"/>
              <a:t>D: </a:t>
            </a:r>
            <a:r>
              <a:rPr lang="en-US" altLang="ko-KR" sz="1200" i="1" dirty="0" err="1"/>
              <a:t>gt</a:t>
            </a:r>
            <a:r>
              <a:rPr lang="ko-KR" altLang="en-US" sz="1200" i="1" dirty="0"/>
              <a:t>내부에 포함되어 있는 </a:t>
            </a:r>
            <a:r>
              <a:rPr lang="en-US" altLang="ko-KR" sz="1200" i="1" dirty="0"/>
              <a:t>region proposals</a:t>
            </a:r>
            <a:r>
              <a:rPr lang="ko-KR" altLang="en-US" sz="1200" i="1" dirty="0"/>
              <a:t>의 가중치를 떨어뜨림</a:t>
            </a:r>
            <a:endParaRPr lang="en-US" altLang="ko-KR" sz="1200" i="1" dirty="0"/>
          </a:p>
          <a:p>
            <a:endParaRPr lang="en-US" altLang="ko-KR" sz="1200" i="1" dirty="0"/>
          </a:p>
        </p:txBody>
      </p:sp>
    </p:spTree>
    <p:extLst>
      <p:ext uri="{BB962C8B-B14F-4D97-AF65-F5344CB8AC3E}">
        <p14:creationId xmlns:p14="http://schemas.microsoft.com/office/powerpoint/2010/main" val="245309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200" b="1" kern="0" spc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목차</a:t>
            </a:r>
            <a:endParaRPr lang="ko-KR" altLang="en-US" sz="3200" b="1" kern="0" spc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8171" y="3063240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>
          <a:xfrm>
            <a:off x="1765387" y="2883217"/>
            <a:ext cx="6088566" cy="548223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r>
              <a:rPr lang="ko-KR" altLang="en-US" sz="2800" b="1" kern="0">
                <a:solidFill>
                  <a:srgbClr val="000000"/>
                </a:solidFill>
                <a:latin typeface="맑은 고딕"/>
              </a:rPr>
              <a:t>라벨링 클래스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68171" y="3603307"/>
            <a:ext cx="122663" cy="11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>
          <a:xfrm>
            <a:off x="1764220" y="3423285"/>
            <a:ext cx="6792851" cy="548223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latin typeface="맑은 고딕"/>
              </a:rPr>
              <a:t>정확도 향상 방해 요인 및 솔루션</a:t>
            </a: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Rectangle 12"/>
          <p:cNvSpPr/>
          <p:nvPr/>
        </p:nvSpPr>
        <p:spPr>
          <a:xfrm>
            <a:off x="1368171" y="4143375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>
          <a:xfrm>
            <a:off x="1764220" y="3963352"/>
            <a:ext cx="6792851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건설장비 모델 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18" name="Rectangle 12"/>
          <p:cNvSpPr/>
          <p:nvPr/>
        </p:nvSpPr>
        <p:spPr>
          <a:xfrm>
            <a:off x="1367501" y="4683442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>
          <a:xfrm>
            <a:off x="1764220" y="4503420"/>
            <a:ext cx="7605277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작업자 감지 모델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0" name="Rectangle 10"/>
          <p:cNvSpPr/>
          <p:nvPr/>
        </p:nvSpPr>
        <p:spPr>
          <a:xfrm>
            <a:off x="1368171" y="2523172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>
          <a:xfrm>
            <a:off x="1764220" y="2333091"/>
            <a:ext cx="6088566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개발 계획 및 차후 일정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2" name="Rectangle 12"/>
          <p:cNvSpPr/>
          <p:nvPr/>
        </p:nvSpPr>
        <p:spPr>
          <a:xfrm>
            <a:off x="1367501" y="5223510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>
          <a:xfrm>
            <a:off x="1764220" y="5043487"/>
            <a:ext cx="7605277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위험 경고 시나리오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>
          <a:xfrm>
            <a:off x="1764220" y="1800225"/>
            <a:ext cx="6088566" cy="548223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800" b="1" i="0" u="none" strike="noStrike" kern="0" cap="none" spc="0" normalizeH="0" baseline="0">
                <a:solidFill>
                  <a:srgbClr val="000000"/>
                </a:solidFill>
                <a:effectLst/>
                <a:latin typeface="맑은 고딕"/>
              </a:rPr>
              <a:t>프로젝트 목표</a:t>
            </a:r>
            <a:endParaRPr kumimoji="0" lang="ko-KR" altLang="en-US" sz="2800" b="1" i="0" u="none" strike="noStrike" kern="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6" name="Rectangle 10"/>
          <p:cNvSpPr/>
          <p:nvPr/>
        </p:nvSpPr>
        <p:spPr>
          <a:xfrm>
            <a:off x="1368171" y="1980247"/>
            <a:ext cx="122663" cy="111378"/>
          </a:xfrm>
          <a:prstGeom prst="rect">
            <a:avLst/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31538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3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1AB5D46A-CA50-5013-56EC-26CCF531E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32" y="1318682"/>
            <a:ext cx="7801155" cy="3679050"/>
          </a:xfrm>
          <a:prstGeom prst="rect">
            <a:avLst/>
          </a:prstGeom>
        </p:spPr>
      </p:pic>
      <p:sp>
        <p:nvSpPr>
          <p:cNvPr id="12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4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5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6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92570BE1-08E0-7B71-147D-C5A1FD8499CA}"/>
              </a:ext>
            </a:extLst>
          </p:cNvPr>
          <p:cNvSpPr>
            <a:spLocks noGrp="1" noChangeArrowheads="1"/>
          </p:cNvSpPr>
          <p:nvPr/>
        </p:nvSpPr>
        <p:spPr>
          <a:xfrm>
            <a:off x="509942" y="215631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Data-uncertainty </a:t>
            </a:r>
            <a:r>
              <a:rPr lang="ko-KR" altLang="en-U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솔루션</a:t>
            </a:r>
            <a:endParaRPr kumimoji="0" lang="ko-KR" altLang="en-US" sz="3200" b="1" i="0" u="none" strike="noStrike" kern="0" cap="none" spc="0" normalizeH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E97151-A5F1-C7CF-AA42-01BB6BF7053A}"/>
              </a:ext>
            </a:extLst>
          </p:cNvPr>
          <p:cNvSpPr txBox="1"/>
          <p:nvPr/>
        </p:nvSpPr>
        <p:spPr>
          <a:xfrm>
            <a:off x="551851" y="5596882"/>
            <a:ext cx="11088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1" i="0" dirty="0">
                <a:solidFill>
                  <a:srgbClr val="000000"/>
                </a:solidFill>
                <a:effectLst/>
                <a:latin typeface="Lucida Grande"/>
              </a:rPr>
              <a:t>Data-Uncertainty Guided Multi-Phase Learning for Semi-Supervised Object Detection (2021 </a:t>
            </a:r>
            <a:r>
              <a:rPr lang="en-US" altLang="ko-KR" b="1" dirty="0">
                <a:solidFill>
                  <a:srgbClr val="000000"/>
                </a:solidFill>
                <a:latin typeface="Lucida Grande"/>
              </a:rPr>
              <a:t>CVPR)</a:t>
            </a:r>
            <a:endParaRPr lang="en-US" altLang="ko-KR" b="1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0C8BCF2-7482-E1C1-8BB6-A07A94087C2F}"/>
              </a:ext>
            </a:extLst>
          </p:cNvPr>
          <p:cNvSpPr/>
          <p:nvPr/>
        </p:nvSpPr>
        <p:spPr>
          <a:xfrm>
            <a:off x="4815281" y="3467354"/>
            <a:ext cx="1140840" cy="7082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DA4607DD-3F79-8655-773F-F2967E7D721A}"/>
              </a:ext>
            </a:extLst>
          </p:cNvPr>
          <p:cNvCxnSpPr>
            <a:cxnSpLocks/>
          </p:cNvCxnSpPr>
          <p:nvPr/>
        </p:nvCxnSpPr>
        <p:spPr>
          <a:xfrm>
            <a:off x="689236" y="3229624"/>
            <a:ext cx="10704905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BE418CF-7152-6320-C147-6ACE5C42080E}"/>
              </a:ext>
            </a:extLst>
          </p:cNvPr>
          <p:cNvSpPr txBox="1"/>
          <p:nvPr/>
        </p:nvSpPr>
        <p:spPr>
          <a:xfrm>
            <a:off x="10799535" y="2419449"/>
            <a:ext cx="661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기존</a:t>
            </a:r>
            <a:endParaRPr lang="en-US" altLang="ko-KR" dirty="0"/>
          </a:p>
          <a:p>
            <a:r>
              <a:rPr lang="ko-KR" altLang="en-US" dirty="0"/>
              <a:t>모델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43EEE9-82D7-FFF2-CDB5-073F1A51847E}"/>
              </a:ext>
            </a:extLst>
          </p:cNvPr>
          <p:cNvSpPr txBox="1"/>
          <p:nvPr/>
        </p:nvSpPr>
        <p:spPr>
          <a:xfrm>
            <a:off x="10732354" y="3498500"/>
            <a:ext cx="98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솔루션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C4B47-184D-BEBF-51CA-43D9ECD129F8}"/>
              </a:ext>
            </a:extLst>
          </p:cNvPr>
          <p:cNvSpPr txBox="1"/>
          <p:nvPr/>
        </p:nvSpPr>
        <p:spPr>
          <a:xfrm>
            <a:off x="4439002" y="3353594"/>
            <a:ext cx="38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59B96F-474A-B4D9-E8BB-4EF4693DE13F}"/>
              </a:ext>
            </a:extLst>
          </p:cNvPr>
          <p:cNvSpPr txBox="1"/>
          <p:nvPr/>
        </p:nvSpPr>
        <p:spPr>
          <a:xfrm>
            <a:off x="7716027" y="3369513"/>
            <a:ext cx="470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422826CD-4454-05B0-EB8D-45F6CB8CDCD6}"/>
              </a:ext>
            </a:extLst>
          </p:cNvPr>
          <p:cNvSpPr/>
          <p:nvPr/>
        </p:nvSpPr>
        <p:spPr>
          <a:xfrm>
            <a:off x="8086987" y="3498499"/>
            <a:ext cx="1077870" cy="6993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61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0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21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2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23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4" name="Rectangle 5"/>
          <p:cNvSpPr>
            <a:spLocks noGrp="1" noChangeArrowheads="1"/>
          </p:cNvSpPr>
          <p:nvPr/>
        </p:nvSpPr>
        <p:spPr>
          <a:xfrm>
            <a:off x="509943" y="153314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32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오탐률</a:t>
            </a:r>
            <a:r>
              <a:rPr lang="ko-KR" altLang="en-U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 문제 해결</a:t>
            </a:r>
            <a:r>
              <a:rPr lang="en-US" altLang="ko-KR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(</a:t>
            </a:r>
            <a:r>
              <a:rPr lang="ko-KR" altLang="en-U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후처리</a:t>
            </a:r>
            <a:r>
              <a:rPr lang="en-US" altLang="ko-KR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)</a:t>
            </a:r>
            <a:endParaRPr kumimoji="0" lang="ko-KR" altLang="en-US" sz="3200" b="1" i="0" u="none" strike="noStrike" kern="0" cap="none" spc="0" normalizeH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sp>
        <p:nvSpPr>
          <p:cNvPr id="33" name="TextBox 3"/>
          <p:cNvSpPr txBox="1"/>
          <p:nvPr/>
        </p:nvSpPr>
        <p:spPr>
          <a:xfrm>
            <a:off x="8275169" y="271613"/>
            <a:ext cx="2809774" cy="414611"/>
          </a:xfrm>
          <a:prstGeom prst="rect">
            <a:avLst/>
          </a:prstGeom>
          <a:noFill/>
        </p:spPr>
        <p:txBody>
          <a:bodyPr rot="0"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en-US" sz="2100" b="1" dirty="0">
                <a:latin typeface="Times New Roman"/>
                <a:ea typeface="Calibri"/>
                <a:cs typeface="Calibri"/>
              </a:rPr>
              <a:t>NorCal – </a:t>
            </a:r>
            <a:r>
              <a:rPr lang="ko-KR" altLang="en-US" sz="2100" b="1" dirty="0">
                <a:latin typeface="Times New Roman"/>
                <a:ea typeface="Calibri"/>
                <a:cs typeface="Calibri"/>
              </a:rPr>
              <a:t>정규화 보정</a:t>
            </a:r>
            <a:endParaRPr lang="en-US" sz="2100" dirty="0">
              <a:latin typeface="Times New Roman"/>
              <a:cs typeface="Times New Roman"/>
            </a:endParaRPr>
          </a:p>
        </p:txBody>
      </p:sp>
      <p:pic>
        <p:nvPicPr>
          <p:cNvPr id="34" name="Picture 5" descr="Text, letter  Description automatically generated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105361" y="2600913"/>
            <a:ext cx="7302708" cy="1141587"/>
          </a:xfrm>
          <a:prstGeom prst="rect">
            <a:avLst/>
          </a:prstGeom>
        </p:spPr>
      </p:pic>
      <p:pic>
        <p:nvPicPr>
          <p:cNvPr id="35" name="Picture 6" descr="Chart, bar chart  Description automatically generated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468459" y="2602933"/>
            <a:ext cx="1317730" cy="1047282"/>
          </a:xfrm>
          <a:prstGeom prst="rect">
            <a:avLst/>
          </a:prstGeom>
        </p:spPr>
      </p:pic>
      <p:graphicFrame>
        <p:nvGraphicFramePr>
          <p:cNvPr id="36" name="Table 7"/>
          <p:cNvGraphicFramePr>
            <a:graphicFrameLocks noGrp="1"/>
          </p:cNvGraphicFramePr>
          <p:nvPr/>
        </p:nvGraphicFramePr>
        <p:xfrm>
          <a:off x="1173336" y="3997993"/>
          <a:ext cx="9845328" cy="1689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1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1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14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14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14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14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14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14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14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Excavator 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Dodge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Forklift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Dump Truck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Times New Roman"/>
                        </a:rPr>
                        <a:t>Mixer Truck</a:t>
                      </a:r>
                      <a:endParaRPr lang="en-US" sz="1100" dirty="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Cargo Truck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Scissor Lift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Crane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mAP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FasterRCNN - ResNet50 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0.556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0.253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Times New Roman"/>
                        </a:rPr>
                        <a:t>nan</a:t>
                      </a:r>
                      <a:endParaRPr lang="en-US" sz="1100" dirty="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0.506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Times New Roman"/>
                        </a:rPr>
                        <a:t>0.748</a:t>
                      </a:r>
                      <a:endParaRPr lang="en-US" sz="1100" dirty="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Times New Roman"/>
                        </a:rPr>
                        <a:t>0.302</a:t>
                      </a:r>
                      <a:endParaRPr lang="en-US" sz="1100" dirty="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Times New Roman"/>
                        </a:rPr>
                        <a:t>nan</a:t>
                      </a:r>
                      <a:endParaRPr lang="en-US" sz="1100" dirty="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Times New Roman"/>
                        </a:rPr>
                        <a:t>nan</a:t>
                      </a:r>
                      <a:endParaRPr lang="en-US" sz="1100" dirty="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Times New Roman"/>
                        </a:rPr>
                        <a:t>0.473</a:t>
                      </a:r>
                      <a:endParaRPr lang="en-US" sz="1100" b="1" dirty="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NorCal - FasterRCNN - ResNet50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0.552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0.252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nan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  <a:latin typeface="Times New Roman"/>
                        </a:rPr>
                        <a:t>0.487</a:t>
                      </a:r>
                      <a:endParaRPr lang="en-US" sz="110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Times New Roman"/>
                        </a:rPr>
                        <a:t>0.775</a:t>
                      </a:r>
                      <a:endParaRPr lang="en-US" sz="1100" dirty="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Times New Roman"/>
                        </a:rPr>
                        <a:t>0.375</a:t>
                      </a:r>
                      <a:endParaRPr lang="en-US" sz="1100" dirty="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Times New Roman"/>
                        </a:rPr>
                        <a:t>nan</a:t>
                      </a:r>
                      <a:endParaRPr lang="en-US" sz="1100" dirty="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Times New Roman"/>
                        </a:rPr>
                        <a:t>nan</a:t>
                      </a:r>
                      <a:endParaRPr lang="en-US" sz="1100" dirty="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b="1" dirty="0">
                          <a:effectLst/>
                          <a:latin typeface="Times New Roman"/>
                        </a:rPr>
                        <a:t>0.488</a:t>
                      </a:r>
                      <a:endParaRPr lang="en-US" sz="1100" b="1" dirty="0">
                        <a:effectLst/>
                        <a:latin typeface="Times New Roman"/>
                        <a:ea typeface="맑은 고딕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TextBox 8"/>
          <p:cNvSpPr txBox="1"/>
          <p:nvPr/>
        </p:nvSpPr>
        <p:spPr>
          <a:xfrm>
            <a:off x="2746067" y="3649205"/>
            <a:ext cx="2743200" cy="358915"/>
          </a:xfrm>
          <a:prstGeom prst="rect">
            <a:avLst/>
          </a:prstGeom>
          <a:noFill/>
        </p:spPr>
        <p:txBody>
          <a:bodyPr rot="0"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en-US" b="1">
                <a:latin typeface="Times New Roman"/>
                <a:ea typeface="Calibri"/>
                <a:cs typeface="Calibri"/>
              </a:rPr>
              <a:t>Confidence score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38" name="Oval 9"/>
          <p:cNvSpPr/>
          <p:nvPr/>
        </p:nvSpPr>
        <p:spPr>
          <a:xfrm>
            <a:off x="3181439" y="2829688"/>
            <a:ext cx="1049310" cy="8244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39" name="Oval 10"/>
          <p:cNvSpPr/>
          <p:nvPr/>
        </p:nvSpPr>
        <p:spPr>
          <a:xfrm>
            <a:off x="7990782" y="2729753"/>
            <a:ext cx="674557" cy="587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40" name="TextBox 11"/>
          <p:cNvSpPr txBox="1"/>
          <p:nvPr/>
        </p:nvSpPr>
        <p:spPr>
          <a:xfrm>
            <a:off x="8275169" y="2075237"/>
            <a:ext cx="2355954" cy="646331"/>
          </a:xfrm>
          <a:prstGeom prst="rect">
            <a:avLst/>
          </a:prstGeom>
          <a:noFill/>
        </p:spPr>
        <p:txBody>
          <a:bodyPr rot="0"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en-US" altLang="ko-KR" b="1" dirty="0">
                <a:latin typeface="Times New Roman"/>
                <a:cs typeface="Times New Roman"/>
              </a:rPr>
              <a:t>long-tailed </a:t>
            </a:r>
          </a:p>
          <a:p>
            <a:pPr lvl="0">
              <a:defRPr/>
            </a:pPr>
            <a:r>
              <a:rPr lang="ko-KR" altLang="en-US" b="1" dirty="0">
                <a:latin typeface="Times New Roman"/>
                <a:cs typeface="Times New Roman"/>
              </a:rPr>
              <a:t>클래스 축소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1" name="TextBox 12"/>
          <p:cNvSpPr txBox="1"/>
          <p:nvPr/>
        </p:nvSpPr>
        <p:spPr>
          <a:xfrm>
            <a:off x="0" y="6013357"/>
            <a:ext cx="11300085" cy="573030"/>
          </a:xfrm>
          <a:prstGeom prst="rect">
            <a:avLst/>
          </a:prstGeom>
          <a:noFill/>
        </p:spPr>
        <p:txBody>
          <a:bodyPr rot="0"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222222"/>
                </a:solidFill>
                <a:latin typeface="Times New Roman"/>
                <a:cs typeface="Arial"/>
              </a:rPr>
              <a:t>Pan, Tai-Yu, et al. "On model calibration for long-tailed object detection and instance segmentation." </a:t>
            </a:r>
            <a:r>
              <a:rPr lang="en-US" sz="1600" i="1" dirty="0">
                <a:solidFill>
                  <a:srgbClr val="222222"/>
                </a:solidFill>
                <a:latin typeface="Times New Roman"/>
                <a:cs typeface="Arial"/>
              </a:rPr>
              <a:t>Advances in Neural Information Processing Systems</a:t>
            </a:r>
            <a:r>
              <a:rPr lang="en-US" sz="1600" dirty="0">
                <a:solidFill>
                  <a:srgbClr val="222222"/>
                </a:solidFill>
                <a:latin typeface="Times New Roman"/>
                <a:cs typeface="Arial"/>
              </a:rPr>
              <a:t> 34 (2021): 2529-2542.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42" name="TextBox 13"/>
          <p:cNvSpPr txBox="1"/>
          <p:nvPr/>
        </p:nvSpPr>
        <p:spPr>
          <a:xfrm>
            <a:off x="9002843" y="5516496"/>
            <a:ext cx="2743200" cy="369332"/>
          </a:xfrm>
          <a:prstGeom prst="rect">
            <a:avLst/>
          </a:prstGeom>
          <a:noFill/>
        </p:spPr>
        <p:txBody>
          <a:bodyPr rot="0"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altLang="ko-KR" dirty="0" err="1">
                <a:ea typeface="Calibri"/>
                <a:cs typeface="Calibri"/>
              </a:rPr>
              <a:t>Norcal</a:t>
            </a:r>
            <a:r>
              <a:rPr lang="en-US" altLang="ko-KR" dirty="0">
                <a:ea typeface="Calibri"/>
                <a:cs typeface="Calibri"/>
              </a:rPr>
              <a:t> </a:t>
            </a:r>
            <a:r>
              <a:rPr lang="ko-KR" altLang="en-US" dirty="0">
                <a:ea typeface="Calibri"/>
                <a:cs typeface="Calibri"/>
              </a:rPr>
              <a:t>모듈 이용 개선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3" name="Oval 14"/>
          <p:cNvSpPr/>
          <p:nvPr/>
        </p:nvSpPr>
        <p:spPr>
          <a:xfrm>
            <a:off x="10152234" y="4914159"/>
            <a:ext cx="778600" cy="6038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44" name="Picture 16" descr="Diagram  Description automatically generated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738564" y="951061"/>
            <a:ext cx="6112042" cy="1660230"/>
          </a:xfrm>
          <a:prstGeom prst="rect">
            <a:avLst/>
          </a:prstGeom>
        </p:spPr>
      </p:pic>
      <p:pic>
        <p:nvPicPr>
          <p:cNvPr id="45" name="Picture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0595309" y="2148138"/>
            <a:ext cx="1121944" cy="4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8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0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21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2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23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4" name="Rectangle 5"/>
          <p:cNvSpPr>
            <a:spLocks noGrp="1" noChangeArrowheads="1"/>
          </p:cNvSpPr>
          <p:nvPr/>
        </p:nvSpPr>
        <p:spPr>
          <a:xfrm>
            <a:off x="509942" y="215631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건설장비 모델 성능 비교</a:t>
            </a:r>
            <a:endParaRPr kumimoji="0" lang="ko-KR" altLang="en-US" sz="3200" b="1" i="0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graphicFrame>
        <p:nvGraphicFramePr>
          <p:cNvPr id="28" name="Table 2"/>
          <p:cNvGraphicFramePr>
            <a:graphicFrameLocks noGrp="1"/>
          </p:cNvGraphicFramePr>
          <p:nvPr/>
        </p:nvGraphicFramePr>
        <p:xfrm>
          <a:off x="555207" y="1066726"/>
          <a:ext cx="8844363" cy="4984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55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55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55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5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5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55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89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Excavator </a:t>
                      </a:r>
                      <a:endParaRPr lang="en-US" sz="1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Dodge</a:t>
                      </a:r>
                      <a:endParaRPr lang="en-US" sz="1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Forklift</a:t>
                      </a:r>
                      <a:endParaRPr lang="en-US" sz="1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Dump Truck</a:t>
                      </a:r>
                      <a:endParaRPr lang="en-US" sz="1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Mixer Truck</a:t>
                      </a:r>
                      <a:endParaRPr lang="en-US" sz="1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Cargo Truck</a:t>
                      </a:r>
                      <a:endParaRPr lang="en-US" sz="1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Scissor Lift</a:t>
                      </a:r>
                      <a:endParaRPr lang="en-US" sz="1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Crane</a:t>
                      </a:r>
                      <a:endParaRPr lang="en-US" sz="1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FasterRCNN - ResNet50 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0.556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0.253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0.506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0.748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0.302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491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NorCal - FasterRCNN - ResNet50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0.552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0.252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0.487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</a:rPr>
                        <a:t>0.775</a:t>
                      </a:r>
                      <a:endParaRPr lang="en-US" sz="1600" b="1">
                        <a:solidFill>
                          <a:srgbClr val="FF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</a:rPr>
                        <a:t>0.375</a:t>
                      </a:r>
                      <a:endParaRPr lang="en-US" sz="1600" b="1">
                        <a:solidFill>
                          <a:srgbClr val="FF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91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FasterRCNN - ConvNeXt-T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0.542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0.261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0.558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0.752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0.067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768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NorCal - FasterRCNN - ConvNeXt-T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0.536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0.244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0.528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</a:rPr>
                        <a:t>0.526</a:t>
                      </a:r>
                      <a:endParaRPr lang="en-US" sz="1600" b="1">
                        <a:solidFill>
                          <a:srgbClr val="FF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</a:rPr>
                        <a:t>0.235</a:t>
                      </a:r>
                      <a:endParaRPr lang="en-US" sz="1600" b="1">
                        <a:solidFill>
                          <a:srgbClr val="FF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65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FasterRCNN - ConvNeXt-L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0.521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0.437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0.528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0.52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0.319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6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Ensemble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0.854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0.5537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effectLst/>
                        </a:rPr>
                        <a:t>nan</a:t>
                      </a:r>
                      <a:endParaRPr lang="en-US" sz="16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0.8246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0.8792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0.6647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effectLst/>
                        </a:rPr>
                        <a:t>nan</a:t>
                      </a:r>
                      <a:endParaRPr lang="en-US" sz="16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effectLst/>
                        </a:rPr>
                        <a:t>nan</a:t>
                      </a:r>
                      <a:endParaRPr lang="en-US" sz="16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9" name="Picture 6" descr="Chart, bar chart  Description automatically generated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935765" y="1933449"/>
            <a:ext cx="1317730" cy="1047282"/>
          </a:xfrm>
          <a:prstGeom prst="rect">
            <a:avLst/>
          </a:prstGeom>
        </p:spPr>
      </p:pic>
      <p:sp>
        <p:nvSpPr>
          <p:cNvPr id="30" name="TextBox 7"/>
          <p:cNvSpPr txBox="1"/>
          <p:nvPr/>
        </p:nvSpPr>
        <p:spPr>
          <a:xfrm>
            <a:off x="9623412" y="1341811"/>
            <a:ext cx="2568588" cy="571310"/>
          </a:xfrm>
          <a:prstGeom prst="rect">
            <a:avLst/>
          </a:prstGeom>
          <a:noFill/>
        </p:spPr>
        <p:txBody>
          <a:bodyPr rot="0"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en-US" sz="1600" b="1" dirty="0">
                <a:latin typeface="Times New Roman"/>
                <a:cs typeface="Calibri"/>
              </a:rPr>
              <a:t>Improve rare class performance</a:t>
            </a:r>
            <a:endParaRPr lang="en-US" dirty="0"/>
          </a:p>
        </p:txBody>
      </p:sp>
      <p:sp>
        <p:nvSpPr>
          <p:cNvPr id="31" name="TextBox 8"/>
          <p:cNvSpPr txBox="1"/>
          <p:nvPr/>
        </p:nvSpPr>
        <p:spPr>
          <a:xfrm>
            <a:off x="9522743" y="5343478"/>
            <a:ext cx="2912274" cy="584775"/>
          </a:xfrm>
          <a:prstGeom prst="rect">
            <a:avLst/>
          </a:prstGeom>
          <a:noFill/>
        </p:spPr>
        <p:txBody>
          <a:bodyPr rot="0"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ko-KR" altLang="en-US" sz="1600" b="1" dirty="0">
                <a:latin typeface="Times New Roman"/>
                <a:cs typeface="Calibri"/>
              </a:rPr>
              <a:t>기존 모델보다 큰 모델 사용 </a:t>
            </a:r>
          </a:p>
          <a:p>
            <a:pPr lvl="0">
              <a:defRPr/>
            </a:pPr>
            <a:r>
              <a:rPr lang="en-US" altLang="ko-KR" sz="1600" b="1" dirty="0">
                <a:latin typeface="Times New Roman"/>
                <a:cs typeface="Calibri"/>
              </a:rPr>
              <a:t>-&gt;</a:t>
            </a:r>
            <a:r>
              <a:rPr lang="ko-KR" altLang="en-US" sz="1600" b="1" dirty="0">
                <a:latin typeface="Times New Roman"/>
                <a:cs typeface="Calibri"/>
              </a:rPr>
              <a:t> 퍼포먼스 향상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69C376-F8B3-9C53-5CE4-F2A4C0FD7F43}"/>
              </a:ext>
            </a:extLst>
          </p:cNvPr>
          <p:cNvSpPr txBox="1"/>
          <p:nvPr/>
        </p:nvSpPr>
        <p:spPr>
          <a:xfrm>
            <a:off x="9906067" y="4683270"/>
            <a:ext cx="2001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err="1">
                <a:solidFill>
                  <a:srgbClr val="FF0000"/>
                </a:solidFill>
              </a:rPr>
              <a:t>mAP</a:t>
            </a:r>
            <a:r>
              <a:rPr lang="en-US" altLang="ko-KR" sz="2800" b="1" dirty="0">
                <a:solidFill>
                  <a:srgbClr val="FF0000"/>
                </a:solidFill>
              </a:rPr>
              <a:t> = 0.75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13532" y="3954018"/>
            <a:ext cx="4322131" cy="243071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799985" y="4011050"/>
            <a:ext cx="4286449" cy="2373679"/>
          </a:xfrm>
          <a:prstGeom prst="rect">
            <a:avLst/>
          </a:prstGeom>
        </p:spPr>
      </p:pic>
      <p:sp>
        <p:nvSpPr>
          <p:cNvPr id="12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4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5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6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13533" y="1394255"/>
            <a:ext cx="4286448" cy="24227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665390" y="881519"/>
            <a:ext cx="5214635" cy="2935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직사각형 19"/>
          <p:cNvSpPr/>
          <p:nvPr/>
        </p:nvSpPr>
        <p:spPr>
          <a:xfrm>
            <a:off x="5526611" y="943051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b="1">
                <a:solidFill>
                  <a:srgbClr val="FF0000"/>
                </a:solidFill>
                <a:cs typeface="Calibri"/>
              </a:rPr>
              <a:t>Ensemble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21" name="Rectangle 5"/>
          <p:cNvSpPr>
            <a:spLocks noGrp="1" noChangeArrowheads="1"/>
          </p:cNvSpPr>
          <p:nvPr/>
        </p:nvSpPr>
        <p:spPr>
          <a:xfrm>
            <a:off x="509942" y="215631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건설장비 모델 </a:t>
            </a:r>
            <a:r>
              <a:rPr kumimoji="0" lang="en-US" altLang="ko-KR" sz="3200" b="1" i="0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ensemble</a:t>
            </a:r>
            <a:endParaRPr kumimoji="0" lang="ko-KR" altLang="en-US" sz="3200" b="1" i="0" u="none" strike="noStrike" kern="0" cap="none" spc="0" normalizeH="0" baseline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flipV="1">
            <a:off x="4666226" y="2605642"/>
            <a:ext cx="1752503" cy="273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 flipV="1">
            <a:off x="5526611" y="3073462"/>
            <a:ext cx="892118" cy="8262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V="1">
            <a:off x="3863002" y="2825418"/>
            <a:ext cx="2555727" cy="12071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28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495831"/>
              </p:ext>
            </p:extLst>
          </p:nvPr>
        </p:nvGraphicFramePr>
        <p:xfrm>
          <a:off x="2601157" y="1401421"/>
          <a:ext cx="3726395" cy="4730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</a:rPr>
                        <a:t>Model</a:t>
                      </a:r>
                      <a:endParaRPr lang="en-US" sz="1100" b="1" dirty="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</a:rPr>
                        <a:t>Average Precision</a:t>
                      </a:r>
                      <a:endParaRPr lang="en-US" sz="1100" b="1" dirty="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lvl="0">
                        <a:defRPr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b="1" dirty="0">
                          <a:effectLst/>
                          <a:latin typeface="Arial"/>
                        </a:rPr>
                        <a:t>Worker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Faster RCNN ResNet50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</a:rPr>
                        <a:t>0.24</a:t>
                      </a:r>
                      <a:endParaRPr lang="en-US" sz="1100" dirty="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66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effectLst/>
                        </a:rPr>
                        <a:t>Faster RCNN ResNet50 Finetune on CCTV train set</a:t>
                      </a:r>
                      <a:endParaRPr lang="en-US" sz="110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</a:rPr>
                        <a:t>0.33</a:t>
                      </a:r>
                      <a:endParaRPr lang="en-US" sz="1100" dirty="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dirty="0">
                        <a:effectLst/>
                      </a:endParaRPr>
                    </a:p>
                    <a:p>
                      <a:pPr algn="ctr"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Yolo v5-x Finetune </a:t>
                      </a:r>
                    </a:p>
                    <a:p>
                      <a:pPr algn="ctr"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On CCTV train set</a:t>
                      </a:r>
                    </a:p>
                    <a:p>
                      <a:pPr algn="ctr">
                        <a:defRPr/>
                      </a:pPr>
                      <a:endParaRPr lang="en-US" sz="1100" dirty="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0.20</a:t>
                      </a:r>
                      <a:endParaRPr lang="en-US" altLang="ko-KR" sz="1100" dirty="0">
                        <a:effectLst/>
                        <a:latin typeface="Arial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Tood-101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Finetune on CCTV train set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dirty="0">
                          <a:effectLst/>
                          <a:latin typeface="Arial"/>
                        </a:rPr>
                        <a:t>0.35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Faster RCNN </a:t>
                      </a:r>
                      <a:r>
                        <a:rPr lang="en-US" altLang="ko-KR" sz="1100" dirty="0" err="1">
                          <a:effectLst/>
                        </a:rPr>
                        <a:t>ConvNeXt</a:t>
                      </a:r>
                      <a:r>
                        <a:rPr lang="en-US" altLang="ko-KR" sz="1100" dirty="0">
                          <a:effectLst/>
                        </a:rPr>
                        <a:t> – t 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Arial"/>
                        </a:rPr>
                        <a:t>0.29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348298768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effectLst/>
                        </a:rPr>
                        <a:t>Faster RCNN </a:t>
                      </a:r>
                      <a:r>
                        <a:rPr lang="en-US" altLang="ko-KR" sz="1100" dirty="0" err="1">
                          <a:effectLst/>
                        </a:rPr>
                        <a:t>ConvNeXt</a:t>
                      </a:r>
                      <a:r>
                        <a:rPr lang="en-US" altLang="ko-KR" sz="1100" dirty="0">
                          <a:effectLst/>
                        </a:rPr>
                        <a:t> – t Finetune on CCTV train set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effectLst/>
                          <a:latin typeface="Arial"/>
                        </a:rPr>
                        <a:t>0.37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88792097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7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11269498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작업자 감지 모델 성능 </a:t>
            </a:r>
            <a:r>
              <a:rPr lang="ko-KR" altLang="en-U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비교</a:t>
            </a:r>
            <a:endParaRPr kumimoji="0" lang="en-US" altLang="ko-KR" sz="3200" b="1" i="0" u="none" strike="noStrike" kern="0" cap="none" spc="0" normalizeH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  <a:ea typeface="휴먼명조"/>
            </a:endParaRPr>
          </a:p>
        </p:txBody>
      </p:sp>
      <p:sp>
        <p:nvSpPr>
          <p:cNvPr id="13" name="오른쪽 대괄호 12">
            <a:extLst>
              <a:ext uri="{FF2B5EF4-FFF2-40B4-BE49-F238E27FC236}">
                <a16:creationId xmlns:a16="http://schemas.microsoft.com/office/drawing/2014/main" id="{4D10BD45-61EB-FFA6-AC6A-E2BD1F0163F6}"/>
              </a:ext>
            </a:extLst>
          </p:cNvPr>
          <p:cNvSpPr/>
          <p:nvPr/>
        </p:nvSpPr>
        <p:spPr>
          <a:xfrm>
            <a:off x="6423212" y="4895881"/>
            <a:ext cx="255494" cy="878542"/>
          </a:xfrm>
          <a:prstGeom prst="righ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98697-C441-1872-DE75-4F689DE71974}"/>
              </a:ext>
            </a:extLst>
          </p:cNvPr>
          <p:cNvSpPr txBox="1"/>
          <p:nvPr/>
        </p:nvSpPr>
        <p:spPr>
          <a:xfrm>
            <a:off x="6550959" y="5150486"/>
            <a:ext cx="3613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  <a:defRPr/>
            </a:pPr>
            <a:r>
              <a:rPr lang="en-US" altLang="ko-KR" sz="1800" b="1" dirty="0">
                <a:solidFill>
                  <a:srgbClr val="FF0000"/>
                </a:solidFill>
                <a:effectLst/>
              </a:rPr>
              <a:t>Ensemble models   </a:t>
            </a:r>
            <a:r>
              <a:rPr lang="en-US" altLang="ko-KR" sz="1800" b="1" dirty="0" err="1">
                <a:effectLst/>
              </a:rPr>
              <a:t>mAP</a:t>
            </a:r>
            <a:r>
              <a:rPr lang="en-US" altLang="ko-KR" sz="1800" b="1" dirty="0">
                <a:effectLst/>
              </a:rPr>
              <a:t> :  0.39 </a:t>
            </a:r>
            <a:endParaRPr lang="en-US" altLang="ko-KR" sz="1800" b="1" dirty="0"/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342A6107-B585-9BC0-89A2-7C49B089D8FD}"/>
              </a:ext>
            </a:extLst>
          </p:cNvPr>
          <p:cNvSpPr/>
          <p:nvPr/>
        </p:nvSpPr>
        <p:spPr>
          <a:xfrm>
            <a:off x="6781801" y="5128336"/>
            <a:ext cx="1845265" cy="43422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969604" y="1578900"/>
            <a:ext cx="5089984" cy="1733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/>
              <a:t>사용한 테스트셋이 감지하기 어려운 환경이 였고</a:t>
            </a:r>
            <a:r>
              <a:rPr lang="en-US" altLang="ko-KR"/>
              <a:t>, </a:t>
            </a:r>
            <a:r>
              <a:rPr lang="ko-KR" altLang="en-US"/>
              <a:t>이때문에 </a:t>
            </a:r>
            <a:r>
              <a:rPr lang="en-US" altLang="ko-KR"/>
              <a:t>AP</a:t>
            </a:r>
            <a:r>
              <a:rPr lang="ko-KR" altLang="en-US"/>
              <a:t>값이 전반적으로 낮으나</a:t>
            </a:r>
            <a:r>
              <a:rPr lang="en-US" altLang="ko-KR"/>
              <a:t>,</a:t>
            </a:r>
          </a:p>
          <a:p>
            <a:pPr lvl="0">
              <a:defRPr/>
            </a:pPr>
            <a:endParaRPr lang="en-US" altLang="ko-KR"/>
          </a:p>
          <a:p>
            <a:pPr lvl="0">
              <a:defRPr/>
            </a:pPr>
            <a:r>
              <a:rPr lang="ko-KR" altLang="en-US"/>
              <a:t>실제 </a:t>
            </a:r>
            <a:r>
              <a:rPr lang="en-US" altLang="ko-KR"/>
              <a:t>inference video</a:t>
            </a:r>
            <a:r>
              <a:rPr lang="ko-KR" altLang="en-US"/>
              <a:t>에서는 높은 인식율을 보임</a:t>
            </a:r>
          </a:p>
          <a:p>
            <a:pPr lvl="0">
              <a:defRPr/>
            </a:pPr>
            <a:endParaRPr lang="ko-KR" altLang="en-US"/>
          </a:p>
          <a:p>
            <a:pPr lvl="0">
              <a:defRPr/>
            </a:pPr>
            <a:r>
              <a:rPr lang="en-US" altLang="ko-KR">
                <a:solidFill>
                  <a:srgbClr val="FF0000"/>
                </a:solidFill>
              </a:rPr>
              <a:t>-&gt;</a:t>
            </a:r>
            <a:r>
              <a:rPr lang="ko-KR" altLang="en-US">
                <a:solidFill>
                  <a:srgbClr val="FF0000"/>
                </a:solidFill>
              </a:rPr>
              <a:t> 작업자 테스트셋 재구성 계획</a:t>
            </a:r>
            <a:r>
              <a:rPr lang="ko-K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80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7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11269498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작업자 감지 모델 </a:t>
            </a:r>
            <a:r>
              <a:rPr kumimoji="0" lang="en-US" altLang="ko-KR" sz="3200" b="1" i="0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ensemble</a:t>
            </a:r>
            <a:endParaRPr kumimoji="0" lang="en-US" altLang="ko-KR" sz="3200" b="1" i="0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05777" y="3791836"/>
            <a:ext cx="4752340" cy="265722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72520" y="3780171"/>
            <a:ext cx="4752341" cy="2668887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805774" y="3835652"/>
            <a:ext cx="112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b="1" dirty="0" err="1">
                <a:solidFill>
                  <a:srgbClr val="FF0000"/>
                </a:solidFill>
                <a:cs typeface="Calibri"/>
              </a:rPr>
              <a:t>ConvNeXt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562167" y="3805292"/>
            <a:ext cx="1885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b="1">
                <a:solidFill>
                  <a:srgbClr val="FF0000"/>
                </a:solidFill>
                <a:cs typeface="Calibri"/>
              </a:rPr>
              <a:t>ConvNeXt </a:t>
            </a:r>
            <a:r>
              <a:rPr lang="en-US" altLang="ko-KR" b="1">
                <a:cs typeface="Calibri"/>
              </a:rPr>
              <a:t>with FT</a:t>
            </a:r>
            <a:endParaRPr lang="ko-KR" altLang="en-US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181947" y="980463"/>
            <a:ext cx="4859393" cy="272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직사각형 23"/>
          <p:cNvSpPr/>
          <p:nvPr/>
        </p:nvSpPr>
        <p:spPr>
          <a:xfrm>
            <a:off x="2072348" y="947216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b="1">
                <a:solidFill>
                  <a:srgbClr val="FF0000"/>
                </a:solidFill>
                <a:cs typeface="Calibri"/>
              </a:rPr>
              <a:t>Ensemble</a:t>
            </a:r>
            <a:endParaRPr lang="ko-KR" altLang="en-US">
              <a:solidFill>
                <a:srgbClr val="FF0000"/>
              </a:solidFill>
            </a:endParaRPr>
          </a:p>
        </p:txBody>
      </p:sp>
      <p:cxnSp>
        <p:nvCxnSpPr>
          <p:cNvPr id="14" name="직선 화살표 연결선 13"/>
          <p:cNvCxnSpPr/>
          <p:nvPr/>
        </p:nvCxnSpPr>
        <p:spPr>
          <a:xfrm flipV="1">
            <a:off x="1428763" y="2735029"/>
            <a:ext cx="1497033" cy="9523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H="1" flipV="1">
            <a:off x="8496998" y="2645259"/>
            <a:ext cx="1551419" cy="8651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7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7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중장비 및 신호수 기반 위험 경고 시나리오</a:t>
            </a:r>
            <a:endParaRPr kumimoji="0" lang="ko-KR" altLang="en-US" sz="3200" b="1" i="0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15" name="Rectangle 5"/>
          <p:cNvSpPr>
            <a:spLocks noGrp="1" noChangeArrowheads="1"/>
          </p:cNvSpPr>
          <p:nvPr/>
        </p:nvSpPr>
        <p:spPr>
          <a:xfrm>
            <a:off x="582455" y="1111595"/>
            <a:ext cx="8580087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ko-KR" altLang="en-US" sz="3200" b="1" i="0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16" name="이등변 삼각형 15"/>
          <p:cNvSpPr/>
          <p:nvPr/>
        </p:nvSpPr>
        <p:spPr>
          <a:xfrm rot="5400000">
            <a:off x="3613354" y="4790555"/>
            <a:ext cx="755854" cy="227371"/>
          </a:xfrm>
          <a:prstGeom prst="triangle">
            <a:avLst>
              <a:gd name="adj" fmla="val 50000"/>
            </a:avLst>
          </a:prstGeom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7" name="이등변 삼각형 16"/>
          <p:cNvSpPr/>
          <p:nvPr/>
        </p:nvSpPr>
        <p:spPr>
          <a:xfrm rot="5400000">
            <a:off x="7519725" y="4790555"/>
            <a:ext cx="755854" cy="227371"/>
          </a:xfrm>
          <a:prstGeom prst="triangle">
            <a:avLst>
              <a:gd name="adj" fmla="val 50000"/>
            </a:avLst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FFFFF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pic>
        <p:nvPicPr>
          <p:cNvPr id="18" name="Picture 3" descr="Diagram  Description automatically generated"/>
          <p:cNvPicPr>
            <a:picLocks noChangeAspect="1"/>
          </p:cNvPicPr>
          <p:nvPr/>
        </p:nvPicPr>
        <p:blipFill rotWithShape="1">
          <a:blip r:embed="rId2"/>
          <a:srcRect r="54840" b="2310"/>
          <a:stretch>
            <a:fillRect/>
          </a:stretch>
        </p:blipFill>
        <p:spPr>
          <a:xfrm>
            <a:off x="1135926" y="1760101"/>
            <a:ext cx="1744289" cy="1563731"/>
          </a:xfrm>
          <a:prstGeom prst="rect">
            <a:avLst/>
          </a:prstGeom>
        </p:spPr>
      </p:pic>
      <p:sp>
        <p:nvSpPr>
          <p:cNvPr id="19" name="이등변 삼각형 18"/>
          <p:cNvSpPr/>
          <p:nvPr/>
        </p:nvSpPr>
        <p:spPr>
          <a:xfrm rot="10800000">
            <a:off x="1608622" y="3549223"/>
            <a:ext cx="755854" cy="227371"/>
          </a:xfrm>
          <a:prstGeom prst="triangle">
            <a:avLst>
              <a:gd name="adj" fmla="val 50000"/>
            </a:avLst>
          </a:prstGeom>
          <a:solidFill>
            <a:srgbClr val="4472C4">
              <a:alpha val="100000"/>
            </a:srgbClr>
          </a:solidFill>
          <a:ln w="12700" cap="flat" cmpd="sng" algn="ctr">
            <a:solidFill>
              <a:srgbClr val="FFFFFF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0" name="Rectangle 5"/>
          <p:cNvSpPr>
            <a:spLocks noGrp="1" noChangeArrowheads="1"/>
          </p:cNvSpPr>
          <p:nvPr/>
        </p:nvSpPr>
        <p:spPr>
          <a:xfrm>
            <a:off x="800637" y="1098828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신호수 분류 과정</a:t>
            </a:r>
            <a:endParaRPr kumimoji="0" lang="ko-KR" altLang="en-US" sz="2000" b="1" i="0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5393" y="5803970"/>
            <a:ext cx="1712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/>
              <a:t>1. </a:t>
            </a:r>
            <a:r>
              <a:rPr lang="ko-KR" altLang="en-US"/>
              <a:t>상반신 </a:t>
            </a:r>
            <a:r>
              <a:rPr lang="en-US" altLang="ko-KR"/>
              <a:t>crop</a:t>
            </a:r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129245" y="2235789"/>
            <a:ext cx="2280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/>
              <a:t>0. </a:t>
            </a:r>
            <a:r>
              <a:rPr lang="ko-KR" altLang="en-US"/>
              <a:t>근로자 객체 </a:t>
            </a:r>
            <a:r>
              <a:rPr lang="en-US" altLang="ko-KR"/>
              <a:t>crop</a:t>
            </a:r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4904537" y="5803970"/>
            <a:ext cx="4113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/>
              <a:t>2. </a:t>
            </a:r>
            <a:r>
              <a:rPr lang="ko-KR" altLang="en-US"/>
              <a:t>배경</a:t>
            </a:r>
            <a:r>
              <a:rPr lang="en-US" altLang="ko-KR"/>
              <a:t>(</a:t>
            </a:r>
            <a:r>
              <a:rPr lang="ko-KR" altLang="en-US"/>
              <a:t>노이즈</a:t>
            </a:r>
            <a:r>
              <a:rPr lang="en-US" altLang="ko-KR"/>
              <a:t>)</a:t>
            </a:r>
            <a:r>
              <a:rPr lang="ko-KR" altLang="en-US"/>
              <a:t>제거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19260" y="5804669"/>
            <a:ext cx="3598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/>
              <a:t>3. </a:t>
            </a:r>
            <a:r>
              <a:rPr lang="ko-KR" altLang="en-US"/>
              <a:t>색상 추출 </a:t>
            </a:r>
            <a:r>
              <a:rPr lang="en-US" altLang="ko-KR"/>
              <a:t>(</a:t>
            </a:r>
            <a:r>
              <a:rPr lang="ko-KR" altLang="en-US"/>
              <a:t>빨간색</a:t>
            </a:r>
            <a:r>
              <a:rPr lang="en-US" altLang="ko-KR"/>
              <a:t>, </a:t>
            </a:r>
            <a:r>
              <a:rPr lang="ko-KR" altLang="en-US"/>
              <a:t>노란색 비율</a:t>
            </a:r>
            <a:r>
              <a:rPr lang="en-US" altLang="ko-KR"/>
              <a:t>)</a:t>
            </a:r>
            <a:endParaRPr lang="ko-KR" altLang="en-US"/>
          </a:p>
        </p:txBody>
      </p:sp>
      <p:pic>
        <p:nvPicPr>
          <p:cNvPr id="24" name="Picture 3" descr="Graphical user interface, application  Description automatically generated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50575" y="4346980"/>
            <a:ext cx="3097743" cy="1184881"/>
          </a:xfrm>
          <a:prstGeom prst="rect">
            <a:avLst/>
          </a:prstGeom>
        </p:spPr>
      </p:pic>
      <p:pic>
        <p:nvPicPr>
          <p:cNvPr id="25" name="Picture 3" descr="A picture containing chart  Description automatically generated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269309" y="4346980"/>
            <a:ext cx="3374642" cy="1294038"/>
          </a:xfrm>
          <a:prstGeom prst="rect">
            <a:avLst/>
          </a:prstGeom>
        </p:spPr>
      </p:pic>
      <p:pic>
        <p:nvPicPr>
          <p:cNvPr id="26" name="Picture 3" descr="Chart  Description automatically generated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087334" y="4221751"/>
            <a:ext cx="3636810" cy="14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7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10964882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중장비 및 신호수 기반 위험 경고 시나리오</a:t>
            </a:r>
          </a:p>
        </p:txBody>
      </p:sp>
      <p:pic>
        <p:nvPicPr>
          <p:cNvPr id="10" name="그림 9" descr="텍스트, 잔디, 실외, 나무이(가) 표시된 사진&#10;&#10;자동 생성된 설명">
            <a:extLst>
              <a:ext uri="{FF2B5EF4-FFF2-40B4-BE49-F238E27FC236}">
                <a16:creationId xmlns:a16="http://schemas.microsoft.com/office/drawing/2014/main" id="{0B102B2E-3DA9-4E57-7FCC-83CA244C0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41" y="1080039"/>
            <a:ext cx="9618284" cy="541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7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8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9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/>
        </p:nvSpPr>
        <p:spPr>
          <a:xfrm>
            <a:off x="509942" y="215631"/>
            <a:ext cx="10043408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중장비 및 신호수 기반 위험 경고 시나리오 </a:t>
            </a:r>
            <a:r>
              <a:rPr kumimoji="0" lang="en-US" altLang="ko-KR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– </a:t>
            </a:r>
            <a:r>
              <a:rPr lang="ko-KR" altLang="en-US" sz="32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의논사항</a:t>
            </a:r>
            <a:r>
              <a:rPr kumimoji="0" lang="ko-KR" altLang="en-US" sz="3200" b="1" i="0" u="none" strike="noStrike" kern="0" cap="none" spc="0" normalizeH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 </a:t>
            </a:r>
            <a:endParaRPr kumimoji="0" lang="ko-KR" altLang="en-US" sz="3200" b="1" i="0" u="none" strike="noStrike" kern="0" cap="none" spc="0" normalizeH="0" baseline="0" dirty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pic>
        <p:nvPicPr>
          <p:cNvPr id="4" name="그림 3" descr="실외, 잔디, 대지, 바위이(가) 표시된 사진&#10;&#10;자동 생성된 설명">
            <a:extLst>
              <a:ext uri="{FF2B5EF4-FFF2-40B4-BE49-F238E27FC236}">
                <a16:creationId xmlns:a16="http://schemas.microsoft.com/office/drawing/2014/main" id="{1CBE79BD-2F89-9914-B3C2-3D53E06E7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53" y="1121829"/>
            <a:ext cx="9599801" cy="53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4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200" b="1" kern="0" spc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프로젝트 목표</a:t>
            </a:r>
            <a:endParaRPr lang="ko-KR" altLang="en-US" sz="3200" b="1" kern="0" spc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 b="1" i="1" dirty="0">
              <a:solidFill>
                <a:schemeClr val="bg1"/>
              </a:solidFill>
              <a:latin typeface="Arial (Headings)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876190" y="1967405"/>
            <a:ext cx="3481551" cy="3916745"/>
          </a:xfrm>
          <a:prstGeom prst="rect">
            <a:avLst/>
          </a:prstGeom>
          <a:noFill/>
          <a:ln w="38100" cap="rnd">
            <a:solidFill>
              <a:schemeClr val="dk1"/>
            </a:solidFill>
          </a:ln>
          <a:effectLst>
            <a:softEdge rad="635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890401" y="1080039"/>
            <a:ext cx="10797687" cy="4926565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/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 (Headings)"/>
              </a:rPr>
              <a:t>CCTV</a:t>
            </a:r>
            <a:r>
              <a:rPr lang="ko-KR" altLang="en-US" sz="2400" b="1" kern="0" dirty="0">
                <a:solidFill>
                  <a:srgbClr val="000000"/>
                </a:solidFill>
                <a:latin typeface="Arial (Headings)"/>
              </a:rPr>
              <a:t>기반 건설안전 관리 모델 학습 및 플랫폼 구축 </a:t>
            </a:r>
          </a:p>
          <a:p>
            <a:pPr algn="l" latinLnBrk="1">
              <a:lnSpc>
                <a:spcPct val="150000"/>
              </a:lnSpc>
              <a:spcBef>
                <a:spcPts val="0"/>
              </a:spcBef>
              <a:defRPr/>
            </a:pPr>
            <a:endParaRPr lang="ko-KR" altLang="en-US" sz="2400" b="1" kern="0" dirty="0">
              <a:solidFill>
                <a:srgbClr val="000000"/>
              </a:solidFill>
              <a:latin typeface="Arial (Headings)"/>
            </a:endParaRPr>
          </a:p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현장의 노이즈 및 스케일 등의 상황을 고려한 실시간 위험 감지 모델 생성</a:t>
            </a:r>
          </a:p>
          <a:p>
            <a:pPr marL="0" indent="0" algn="l" latinLnBrk="1">
              <a:lnSpc>
                <a:spcPct val="15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	-&gt;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 현장 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CCTV 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비디오 수집 및 </a:t>
            </a:r>
            <a:r>
              <a:rPr lang="en-US" altLang="ko-KR" sz="2000" b="1" kern="0" dirty="0" err="1">
                <a:solidFill>
                  <a:srgbClr val="FF0000"/>
                </a:solidFill>
                <a:latin typeface="Arial (Headings)"/>
              </a:rPr>
              <a:t>Finetunning</a:t>
            </a:r>
            <a:endParaRPr lang="en-US" altLang="ko-KR" sz="2000" b="1" kern="0" dirty="0">
              <a:solidFill>
                <a:srgbClr val="FF0000"/>
              </a:solidFill>
              <a:latin typeface="Arial (Headings)"/>
            </a:endParaRPr>
          </a:p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현장 안전 위반사항 자동 검출 </a:t>
            </a:r>
            <a:endParaRPr lang="en-US" altLang="ko-KR" sz="2000" b="1" kern="0" dirty="0">
              <a:solidFill>
                <a:srgbClr val="000000"/>
              </a:solidFill>
              <a:latin typeface="Arial (Headings)"/>
            </a:endParaRPr>
          </a:p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</a:rPr>
              <a:t>	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-&gt;</a:t>
            </a: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</a:rPr>
              <a:t> 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신호수 위반 사항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,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 중장비 반경 거리 표식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 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및 경고</a:t>
            </a:r>
          </a:p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정확도 및 </a:t>
            </a:r>
            <a:r>
              <a:rPr lang="ko-KR" altLang="en-US" sz="2000" b="1" kern="0" dirty="0" err="1">
                <a:solidFill>
                  <a:srgbClr val="000000"/>
                </a:solidFill>
                <a:latin typeface="Arial (Headings)"/>
              </a:rPr>
              <a:t>오판율</a:t>
            </a: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</a:rPr>
              <a:t> 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개선</a:t>
            </a:r>
          </a:p>
          <a:p>
            <a:pPr marL="0" indent="0" algn="l" latinLnBrk="1">
              <a:lnSpc>
                <a:spcPct val="15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	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-&gt;</a:t>
            </a: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 </a:t>
            </a:r>
            <a:r>
              <a:rPr lang="en-US" altLang="ko-KR" sz="2000" b="1" kern="0" dirty="0">
                <a:solidFill>
                  <a:srgbClr val="000000"/>
                </a:solidFill>
                <a:latin typeface="Arial (Headings)"/>
              </a:rPr>
              <a:t> 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모델 간 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Ensemble</a:t>
            </a:r>
          </a:p>
          <a:p>
            <a:pPr marL="571500" indent="-571500" algn="l" latinLnBrk="1">
              <a:lnSpc>
                <a:spcPct val="1500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실시간으로 관리 감독 가능한 플랫폼 구현</a:t>
            </a:r>
          </a:p>
          <a:p>
            <a:pPr marL="0" indent="0" algn="l" latinLnBrk="1">
              <a:lnSpc>
                <a:spcPct val="15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ko-KR" altLang="en-US" sz="2000" b="1" kern="0" dirty="0">
                <a:solidFill>
                  <a:srgbClr val="000000"/>
                </a:solidFill>
                <a:latin typeface="Arial (Headings)"/>
              </a:rPr>
              <a:t>	</a:t>
            </a:r>
            <a:r>
              <a:rPr lang="en-US" altLang="ko-KR" sz="2000" b="1" kern="0" dirty="0">
                <a:solidFill>
                  <a:srgbClr val="FF0000"/>
                </a:solidFill>
                <a:latin typeface="Arial (Headings)"/>
              </a:rPr>
              <a:t>-&gt;</a:t>
            </a:r>
            <a:r>
              <a:rPr lang="ko-KR" altLang="en-US" sz="2000" b="1" kern="0" dirty="0">
                <a:solidFill>
                  <a:srgbClr val="FF0000"/>
                </a:solidFill>
                <a:latin typeface="Arial (Headings)"/>
              </a:rPr>
              <a:t> 현장 환경 및 시나리오에 알맞는 웹 플랫폼 </a:t>
            </a:r>
          </a:p>
        </p:txBody>
      </p:sp>
    </p:spTree>
    <p:extLst>
      <p:ext uri="{BB962C8B-B14F-4D97-AF65-F5344CB8AC3E}">
        <p14:creationId xmlns:p14="http://schemas.microsoft.com/office/powerpoint/2010/main" val="20690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200" b="1" kern="0" spc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개발 계획</a:t>
            </a:r>
            <a:endParaRPr lang="ko-KR" altLang="en-US" sz="3200" b="1" kern="0" spc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 b="1" i="1" dirty="0">
              <a:solidFill>
                <a:schemeClr val="bg1"/>
              </a:solidFill>
              <a:latin typeface="Arial (Headings)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876190" y="1967405"/>
            <a:ext cx="3481551" cy="3916745"/>
          </a:xfrm>
          <a:prstGeom prst="rect">
            <a:avLst/>
          </a:prstGeom>
          <a:noFill/>
          <a:ln w="38100" cap="rnd">
            <a:solidFill>
              <a:schemeClr val="dk1"/>
            </a:solidFill>
          </a:ln>
          <a:effectLst>
            <a:softEdge rad="635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graphicFrame>
        <p:nvGraphicFramePr>
          <p:cNvPr id="45" name="표 44"/>
          <p:cNvGraphicFramePr>
            <a:graphicFrameLocks noGrp="1"/>
          </p:cNvGraphicFramePr>
          <p:nvPr/>
        </p:nvGraphicFramePr>
        <p:xfrm>
          <a:off x="1104134" y="1335142"/>
          <a:ext cx="9909628" cy="4690775"/>
        </p:xfrm>
        <a:graphic>
          <a:graphicData uri="http://schemas.openxmlformats.org/drawingml/2006/table">
            <a:tbl>
              <a:tblPr firstRow="1" bandRow="1"/>
              <a:tblGrid>
                <a:gridCol w="1286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5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7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03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모델링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서비스 구현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5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DATASET </a:t>
                      </a:r>
                      <a:r>
                        <a:rPr lang="ko-KR" altLang="en-US"/>
                        <a:t>수집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알고리즘 테스트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6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BASE</a:t>
                      </a:r>
                      <a:r>
                        <a:rPr lang="ko-KR" altLang="en-US"/>
                        <a:t> 모델 학습을 위한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/>
                        <a:t>BASE</a:t>
                      </a:r>
                      <a:r>
                        <a:rPr lang="ko-KR" altLang="en-US"/>
                        <a:t>모델 개발</a:t>
                      </a:r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중장비 목표 </a:t>
                      </a:r>
                      <a:r>
                        <a:rPr lang="en-US" altLang="ko-KR"/>
                        <a:t>MAP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7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부족한 데이터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/>
                        <a:t>모델 성능  향상</a:t>
                      </a:r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중장비 목표 </a:t>
                      </a:r>
                      <a:r>
                        <a:rPr lang="en-US" altLang="ko-KR"/>
                        <a:t>MAP 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기획 및 대시보드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8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추가 </a:t>
                      </a:r>
                      <a:r>
                        <a:rPr lang="en-US" altLang="ko-KR"/>
                        <a:t> CLASS</a:t>
                      </a:r>
                      <a:r>
                        <a:rPr lang="ko-KR" altLang="en-US"/>
                        <a:t> 설정 및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현장 테스트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서비스화 개발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9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플랫폼 테스트</a:t>
                      </a:r>
                      <a:r>
                        <a:rPr lang="en-US" altLang="ko-KR"/>
                        <a:t>/</a:t>
                      </a:r>
                      <a:r>
                        <a:rPr lang="ko-KR" altLang="en-US"/>
                        <a:t>개선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1104134" y="1335142"/>
          <a:ext cx="9909628" cy="4690775"/>
        </p:xfrm>
        <a:graphic>
          <a:graphicData uri="http://schemas.openxmlformats.org/drawingml/2006/table">
            <a:tbl>
              <a:tblPr firstRow="1" bandRow="1"/>
              <a:tblGrid>
                <a:gridCol w="1286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5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7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03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모델링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서비스 구현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5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DATASET </a:t>
                      </a:r>
                      <a:r>
                        <a:rPr lang="ko-KR" altLang="en-US"/>
                        <a:t>수집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알고리즘 테스트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6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BASE</a:t>
                      </a:r>
                      <a:r>
                        <a:rPr lang="ko-KR" altLang="en-US"/>
                        <a:t> 모델 학습을 위한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/>
                        <a:t>BASE</a:t>
                      </a:r>
                      <a:r>
                        <a:rPr lang="ko-KR" altLang="en-US"/>
                        <a:t>모델 개발</a:t>
                      </a:r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중장비 목표 </a:t>
                      </a:r>
                      <a:r>
                        <a:rPr lang="en-US" altLang="ko-KR"/>
                        <a:t>MAP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7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부족한 데이터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/>
                        <a:t>모델 성능  향상</a:t>
                      </a:r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중장비 목표 </a:t>
                      </a:r>
                      <a:r>
                        <a:rPr lang="en-US" altLang="ko-KR"/>
                        <a:t>MAP 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기획 및 대시보드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8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추가 </a:t>
                      </a:r>
                      <a:r>
                        <a:rPr lang="en-US" altLang="ko-KR"/>
                        <a:t> CLASS</a:t>
                      </a:r>
                      <a:r>
                        <a:rPr lang="ko-KR" altLang="en-US"/>
                        <a:t> 설정 및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현장 테스트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서비스화 개발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9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플랫폼 테스트</a:t>
                      </a:r>
                      <a:r>
                        <a:rPr lang="en-US" altLang="ko-KR"/>
                        <a:t>/</a:t>
                      </a:r>
                      <a:r>
                        <a:rPr lang="ko-KR" altLang="en-US"/>
                        <a:t>개선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200" b="1" kern="0" spc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개발 계획</a:t>
            </a:r>
            <a:endParaRPr lang="ko-KR" altLang="en-US" sz="3200" b="1" kern="0" spc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 b="1" i="1">
              <a:solidFill>
                <a:schemeClr val="bg1"/>
              </a:solidFill>
              <a:latin typeface="Arial (Headings)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876190" y="1967405"/>
            <a:ext cx="3481551" cy="3916745"/>
          </a:xfrm>
          <a:prstGeom prst="rect">
            <a:avLst/>
          </a:prstGeom>
          <a:noFill/>
          <a:ln w="38100" cap="rnd">
            <a:solidFill>
              <a:schemeClr val="dk1"/>
            </a:solidFill>
          </a:ln>
          <a:effectLst>
            <a:softEdge rad="635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46" name="타원 45"/>
          <p:cNvSpPr/>
          <p:nvPr/>
        </p:nvSpPr>
        <p:spPr>
          <a:xfrm>
            <a:off x="1302634" y="3855982"/>
            <a:ext cx="901783" cy="3837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47" name="직선 화살표 연결선 46"/>
          <p:cNvCxnSpPr>
            <a:stCxn id="46" idx="6"/>
          </p:cNvCxnSpPr>
          <p:nvPr/>
        </p:nvCxnSpPr>
        <p:spPr>
          <a:xfrm flipV="1">
            <a:off x="2204418" y="3253908"/>
            <a:ext cx="967723" cy="7939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사각형: 둥근 모서리 48"/>
          <p:cNvSpPr/>
          <p:nvPr/>
        </p:nvSpPr>
        <p:spPr>
          <a:xfrm>
            <a:off x="3172141" y="2224368"/>
            <a:ext cx="5693988" cy="2059079"/>
          </a:xfrm>
          <a:prstGeom prst="roundRect">
            <a:avLst>
              <a:gd name="adj" fmla="val 16667"/>
            </a:avLst>
          </a:prstGeom>
          <a:solidFill>
            <a:schemeClr val="lt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>
              <a:defRPr/>
            </a:pPr>
            <a:r>
              <a:rPr lang="en-US" altLang="ko-KR" dirty="0">
                <a:solidFill>
                  <a:schemeClr val="dk1"/>
                </a:solidFill>
              </a:rPr>
              <a:t>7</a:t>
            </a:r>
            <a:r>
              <a:rPr lang="ko-KR" altLang="en-US" dirty="0">
                <a:solidFill>
                  <a:schemeClr val="dk1"/>
                </a:solidFill>
              </a:rPr>
              <a:t>월 </a:t>
            </a:r>
            <a:r>
              <a:rPr lang="en-US" altLang="ko-KR" dirty="0">
                <a:solidFill>
                  <a:schemeClr val="dk1"/>
                </a:solidFill>
              </a:rPr>
              <a:t>2</a:t>
            </a:r>
            <a:r>
              <a:rPr lang="ko-KR" altLang="en-US" dirty="0">
                <a:solidFill>
                  <a:schemeClr val="dk1"/>
                </a:solidFill>
              </a:rPr>
              <a:t>주차</a:t>
            </a:r>
          </a:p>
          <a:p>
            <a:pPr>
              <a:defRPr/>
            </a:pPr>
            <a:endParaRPr lang="ko-KR" altLang="en-US" dirty="0">
              <a:solidFill>
                <a:schemeClr val="dk1"/>
              </a:solidFill>
            </a:endParaRPr>
          </a:p>
          <a:p>
            <a:pPr>
              <a:defRPr/>
            </a:pPr>
            <a:r>
              <a:rPr lang="en-US" altLang="ko-KR" dirty="0">
                <a:solidFill>
                  <a:schemeClr val="dk1"/>
                </a:solidFill>
              </a:rPr>
              <a:t>                   </a:t>
            </a:r>
            <a:r>
              <a:rPr lang="ko-KR" altLang="en-US" dirty="0">
                <a:solidFill>
                  <a:schemeClr val="dk1"/>
                </a:solidFill>
              </a:rPr>
              <a:t>              목표</a:t>
            </a:r>
            <a:r>
              <a:rPr lang="en-US" altLang="ko-KR" dirty="0">
                <a:solidFill>
                  <a:schemeClr val="dk1"/>
                </a:solidFill>
              </a:rPr>
              <a:t>                  </a:t>
            </a:r>
            <a:r>
              <a:rPr lang="ko-KR" altLang="en-US" dirty="0">
                <a:solidFill>
                  <a:schemeClr val="dk1"/>
                </a:solidFill>
              </a:rPr>
              <a:t>             현재                          </a:t>
            </a:r>
          </a:p>
          <a:p>
            <a:pPr>
              <a:defRPr/>
            </a:pPr>
            <a:r>
              <a:rPr lang="ko-KR" altLang="en-US" dirty="0">
                <a:solidFill>
                  <a:schemeClr val="dk1"/>
                </a:solidFill>
              </a:rPr>
              <a:t>중장비</a:t>
            </a:r>
            <a:r>
              <a:rPr lang="en-US" altLang="ko-KR" dirty="0" err="1">
                <a:solidFill>
                  <a:schemeClr val="dk1"/>
                </a:solidFill>
              </a:rPr>
              <a:t>mAP</a:t>
            </a:r>
            <a:r>
              <a:rPr lang="en-US" altLang="ko-KR" dirty="0">
                <a:solidFill>
                  <a:schemeClr val="dk1"/>
                </a:solidFill>
              </a:rPr>
              <a:t>            0.7</a:t>
            </a:r>
            <a:r>
              <a:rPr lang="ko-KR" altLang="en-US" dirty="0">
                <a:solidFill>
                  <a:schemeClr val="dk1"/>
                </a:solidFill>
              </a:rPr>
              <a:t>         </a:t>
            </a:r>
            <a:r>
              <a:rPr lang="en-US" altLang="ko-KR" dirty="0">
                <a:solidFill>
                  <a:schemeClr val="dk1"/>
                </a:solidFill>
              </a:rPr>
              <a:t>      -&gt;          </a:t>
            </a:r>
            <a:r>
              <a:rPr lang="ko-KR" altLang="en-US" dirty="0">
                <a:solidFill>
                  <a:schemeClr val="dk1"/>
                </a:solidFill>
              </a:rPr>
              <a:t>      </a:t>
            </a:r>
            <a:r>
              <a:rPr lang="en-US" altLang="ko-KR" dirty="0">
                <a:solidFill>
                  <a:schemeClr val="dk1"/>
                </a:solidFill>
              </a:rPr>
              <a:t>0.75</a:t>
            </a:r>
            <a:r>
              <a:rPr lang="ko-KR" altLang="en-US" dirty="0">
                <a:solidFill>
                  <a:schemeClr val="dk1"/>
                </a:solidFill>
              </a:rPr>
              <a:t>   </a:t>
            </a:r>
          </a:p>
          <a:p>
            <a:pPr>
              <a:defRPr/>
            </a:pPr>
            <a:r>
              <a:rPr lang="ko-KR" altLang="en-US" dirty="0">
                <a:solidFill>
                  <a:schemeClr val="dk1"/>
                </a:solidFill>
              </a:rPr>
              <a:t>근로자</a:t>
            </a:r>
            <a:r>
              <a:rPr lang="en-US" altLang="ko-KR" dirty="0" err="1">
                <a:solidFill>
                  <a:schemeClr val="dk1"/>
                </a:solidFill>
              </a:rPr>
              <a:t>mAP</a:t>
            </a:r>
            <a:r>
              <a:rPr lang="en-US" altLang="ko-KR" dirty="0">
                <a:solidFill>
                  <a:schemeClr val="dk1"/>
                </a:solidFill>
              </a:rPr>
              <a:t>            0.6               -&gt;                0.39</a:t>
            </a:r>
          </a:p>
          <a:p>
            <a:pPr>
              <a:defRPr/>
            </a:pPr>
            <a:r>
              <a:rPr lang="ko-KR" altLang="en-US" dirty="0" err="1">
                <a:solidFill>
                  <a:schemeClr val="dk1"/>
                </a:solidFill>
              </a:rPr>
              <a:t>라벨링</a:t>
            </a:r>
            <a:r>
              <a:rPr lang="ko-KR" altLang="en-US" dirty="0">
                <a:solidFill>
                  <a:schemeClr val="dk1"/>
                </a:solidFill>
              </a:rPr>
              <a:t> </a:t>
            </a:r>
            <a:r>
              <a:rPr lang="en-US" altLang="ko-KR" dirty="0">
                <a:solidFill>
                  <a:schemeClr val="dk1"/>
                </a:solidFill>
              </a:rPr>
              <a:t>Instances 7</a:t>
            </a:r>
            <a:r>
              <a:rPr lang="ko-KR" altLang="en-US" dirty="0">
                <a:solidFill>
                  <a:schemeClr val="dk1"/>
                </a:solidFill>
              </a:rPr>
              <a:t>만 </a:t>
            </a:r>
            <a:r>
              <a:rPr lang="en-US" altLang="ko-KR" dirty="0">
                <a:solidFill>
                  <a:schemeClr val="dk1"/>
                </a:solidFill>
              </a:rPr>
              <a:t>-&gt;</a:t>
            </a:r>
            <a:r>
              <a:rPr lang="ko-KR" altLang="en-US" dirty="0">
                <a:solidFill>
                  <a:schemeClr val="dk1"/>
                </a:solidFill>
              </a:rPr>
              <a:t> 사람 </a:t>
            </a:r>
            <a:r>
              <a:rPr lang="en-US" altLang="ko-KR" dirty="0">
                <a:solidFill>
                  <a:schemeClr val="dk1"/>
                </a:solidFill>
              </a:rPr>
              <a:t>3.7</a:t>
            </a:r>
            <a:r>
              <a:rPr lang="ko-KR" altLang="en-US" dirty="0">
                <a:solidFill>
                  <a:schemeClr val="dk1"/>
                </a:solidFill>
              </a:rPr>
              <a:t>만 장비 </a:t>
            </a:r>
            <a:r>
              <a:rPr lang="en-US" altLang="ko-KR" dirty="0">
                <a:solidFill>
                  <a:schemeClr val="dk1"/>
                </a:solidFill>
              </a:rPr>
              <a:t>4.6</a:t>
            </a:r>
            <a:r>
              <a:rPr lang="ko-KR" altLang="en-US" dirty="0">
                <a:solidFill>
                  <a:schemeClr val="dk1"/>
                </a:solidFill>
              </a:rPr>
              <a:t>만</a:t>
            </a:r>
            <a:r>
              <a:rPr lang="en-US" altLang="ko-KR" dirty="0">
                <a:solidFill>
                  <a:schemeClr val="dk1"/>
                </a:solidFill>
              </a:rPr>
              <a:t>(</a:t>
            </a:r>
            <a:r>
              <a:rPr lang="ko-KR" altLang="en-US" dirty="0">
                <a:solidFill>
                  <a:schemeClr val="dk1"/>
                </a:solidFill>
              </a:rPr>
              <a:t>총 </a:t>
            </a:r>
            <a:r>
              <a:rPr lang="en-US" altLang="ko-KR" dirty="0">
                <a:solidFill>
                  <a:schemeClr val="dk1"/>
                </a:solidFill>
              </a:rPr>
              <a:t>8.3</a:t>
            </a:r>
            <a:r>
              <a:rPr lang="ko-KR" altLang="en-US" dirty="0">
                <a:solidFill>
                  <a:schemeClr val="dk1"/>
                </a:solidFill>
              </a:rPr>
              <a:t>만</a:t>
            </a:r>
            <a:r>
              <a:rPr lang="en-US" altLang="ko-KR" dirty="0">
                <a:solidFill>
                  <a:schemeClr val="dk1"/>
                </a:solidFill>
              </a:rPr>
              <a:t>)</a:t>
            </a:r>
          </a:p>
          <a:p>
            <a:pPr>
              <a:defRPr/>
            </a:pPr>
            <a:endParaRPr lang="en-US" altLang="ko-KR" dirty="0">
              <a:solidFill>
                <a:schemeClr val="dk1"/>
              </a:solidFill>
            </a:endParaRPr>
          </a:p>
          <a:p>
            <a:pPr algn="ctr">
              <a:defRPr/>
            </a:pPr>
            <a:endParaRPr lang="ko-KR" altLang="en-US" dirty="0">
              <a:solidFill>
                <a:schemeClr val="dk1"/>
              </a:solidFill>
            </a:endParaRPr>
          </a:p>
          <a:p>
            <a:pPr algn="ctr">
              <a:defRPr/>
            </a:pPr>
            <a:endParaRPr lang="ko-KR" altLang="en-US" dirty="0">
              <a:solidFill>
                <a:schemeClr val="dk1"/>
              </a:solidFill>
            </a:endParaRPr>
          </a:p>
          <a:p>
            <a:pPr algn="ctr">
              <a:defRPr/>
            </a:pPr>
            <a:endParaRPr lang="ko-KR" altLang="en-US" dirty="0">
              <a:solidFill>
                <a:schemeClr val="dk1"/>
              </a:solidFill>
            </a:endParaRPr>
          </a:p>
          <a:p>
            <a:pPr algn="ctr">
              <a:defRPr/>
            </a:pPr>
            <a:endParaRPr lang="ko-KR" altLang="en-US" dirty="0">
              <a:solidFill>
                <a:schemeClr val="dk1"/>
              </a:solidFill>
            </a:endParaRPr>
          </a:p>
          <a:p>
            <a:pPr algn="ctr">
              <a:defRPr/>
            </a:pPr>
            <a:endParaRPr lang="ko-KR" altLang="en-US" dirty="0">
              <a:solidFill>
                <a:schemeClr val="dk1"/>
              </a:solidFill>
            </a:endParaRPr>
          </a:p>
          <a:p>
            <a:pPr algn="ctr">
              <a:defRPr/>
            </a:pPr>
            <a:endParaRPr lang="ko-KR" alt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1104134" y="1335142"/>
          <a:ext cx="9909628" cy="4690775"/>
        </p:xfrm>
        <a:graphic>
          <a:graphicData uri="http://schemas.openxmlformats.org/drawingml/2006/table">
            <a:tbl>
              <a:tblPr firstRow="1" bandRow="1"/>
              <a:tblGrid>
                <a:gridCol w="1286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5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7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503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모델링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서비스 구현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5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DATASET </a:t>
                      </a:r>
                      <a:r>
                        <a:rPr lang="ko-KR" altLang="en-US"/>
                        <a:t>수집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알고리즘 테스트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6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BASE</a:t>
                      </a:r>
                      <a:r>
                        <a:rPr lang="ko-KR" altLang="en-US"/>
                        <a:t> 모델 학습을 위한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/>
                        <a:t>BASE</a:t>
                      </a:r>
                      <a:r>
                        <a:rPr lang="ko-KR" altLang="en-US"/>
                        <a:t>모델 개발</a:t>
                      </a:r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중장비 목표 </a:t>
                      </a:r>
                      <a:r>
                        <a:rPr lang="en-US" altLang="ko-KR"/>
                        <a:t>MAP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7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부족한 데이터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/>
                        <a:t>모델 성능  향상</a:t>
                      </a:r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중장비 목표 </a:t>
                      </a:r>
                      <a:r>
                        <a:rPr lang="en-US" altLang="ko-KR"/>
                        <a:t>MAP 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기획 및 대시보드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8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추가 </a:t>
                      </a:r>
                      <a:r>
                        <a:rPr lang="en-US" altLang="ko-KR"/>
                        <a:t> CLASS</a:t>
                      </a:r>
                      <a:r>
                        <a:rPr lang="ko-KR" altLang="en-US"/>
                        <a:t> 설정 및 라벨링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현장 테스트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  <a:p>
                      <a:pPr algn="ctr">
                        <a:defRPr/>
                      </a:pPr>
                      <a:r>
                        <a:rPr lang="ko-KR" altLang="en-US"/>
                        <a:t>서비스화 개발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01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/>
                    </a:p>
                    <a:p>
                      <a:pPr algn="ctr">
                        <a:defRPr/>
                      </a:pPr>
                      <a:r>
                        <a:rPr lang="en-US" altLang="ko-KR"/>
                        <a:t>9</a:t>
                      </a:r>
                      <a:r>
                        <a:rPr lang="ko-KR" altLang="en-US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R" altLang="en-US" dirty="0"/>
                    </a:p>
                    <a:p>
                      <a:pPr algn="ctr">
                        <a:defRPr/>
                      </a:pPr>
                      <a:r>
                        <a:rPr lang="ko-KR" altLang="en-US" dirty="0"/>
                        <a:t>플랫폼 운영 및 관리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</p:spPr>
        <p:txBody>
          <a:bodyPr vert="horz" lIns="93600" tIns="45720" rIns="93600" bIns="4572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200" b="1" kern="0" spc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개발 계획</a:t>
            </a:r>
            <a:endParaRPr lang="ko-KR" altLang="en-US" sz="3200" b="1" kern="0" spc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b="1" i="1">
              <a:latin typeface="Arial (Headings)"/>
              <a:cs typeface="Arial"/>
            </a:endParaRPr>
          </a:p>
        </p:txBody>
      </p:sp>
      <p:sp>
        <p:nvSpPr>
          <p:cNvPr id="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</p:spPr>
      </p:pic>
      <p:sp>
        <p:nvSpPr>
          <p:cNvPr id="10" name="Slide Number Placeholder 16"/>
          <p:cNvSpPr txBox="1"/>
          <p:nvPr/>
        </p:nvSpPr>
        <p:spPr>
          <a:xfrm>
            <a:off x="2422143" y="6453223"/>
            <a:ext cx="2919292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Arial (Headings)"/>
            </a:endParaRPr>
          </a:p>
        </p:txBody>
      </p:sp>
      <p:sp>
        <p:nvSpPr>
          <p:cNvPr id="15" name="Slide Number Placeholder 16"/>
          <p:cNvSpPr>
            <a:spLocks noGrp="1"/>
          </p:cNvSpPr>
          <p:nvPr/>
        </p:nvSpPr>
        <p:spPr>
          <a:xfrm>
            <a:off x="-1389" y="6591451"/>
            <a:ext cx="2919292" cy="26238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1400" b="1" i="1">
              <a:solidFill>
                <a:schemeClr val="bg1"/>
              </a:solidFill>
              <a:latin typeface="Arial (Headings)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876190" y="1967405"/>
            <a:ext cx="3481551" cy="3916745"/>
          </a:xfrm>
          <a:prstGeom prst="rect">
            <a:avLst/>
          </a:prstGeom>
          <a:noFill/>
          <a:ln w="38100" cap="rnd">
            <a:solidFill>
              <a:schemeClr val="dk1"/>
            </a:solidFill>
          </a:ln>
          <a:effectLst>
            <a:softEdge rad="635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46" name="타원 45"/>
          <p:cNvSpPr/>
          <p:nvPr/>
        </p:nvSpPr>
        <p:spPr>
          <a:xfrm>
            <a:off x="1302634" y="3855982"/>
            <a:ext cx="901783" cy="3837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47" name="직선 화살표 연결선 46"/>
          <p:cNvCxnSpPr>
            <a:stCxn id="46" idx="6"/>
            <a:endCxn id="50" idx="1"/>
          </p:cNvCxnSpPr>
          <p:nvPr/>
        </p:nvCxnSpPr>
        <p:spPr>
          <a:xfrm flipV="1">
            <a:off x="2204417" y="3425961"/>
            <a:ext cx="948881" cy="6218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605152"/>
              </p:ext>
            </p:extLst>
          </p:nvPr>
        </p:nvGraphicFramePr>
        <p:xfrm>
          <a:off x="3153298" y="1688601"/>
          <a:ext cx="891921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9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9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6183">
                <a:tc>
                  <a:txBody>
                    <a:bodyPr/>
                    <a:lstStyle/>
                    <a:p>
                      <a:pPr lvl="0">
                        <a:buNone/>
                        <a:defRPr/>
                      </a:pPr>
                      <a:r>
                        <a:rPr lang="en-US" altLang="ko-KR" dirty="0"/>
                        <a:t>7</a:t>
                      </a:r>
                      <a:r>
                        <a:rPr lang="ko-KR" altLang="en-US" dirty="0"/>
                        <a:t>월 </a:t>
                      </a:r>
                      <a:r>
                        <a:rPr lang="en-US" altLang="ko-KR" dirty="0"/>
                        <a:t>2</a:t>
                      </a:r>
                      <a:r>
                        <a:rPr lang="ko-KR" altLang="en-US" dirty="0"/>
                        <a:t>주차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US" altLang="ko-KR" dirty="0"/>
                        <a:t>7</a:t>
                      </a:r>
                      <a:r>
                        <a:rPr lang="ko-KR" altLang="en-US" dirty="0"/>
                        <a:t>월 </a:t>
                      </a:r>
                      <a:r>
                        <a:rPr lang="en-US" altLang="ko-KR" dirty="0"/>
                        <a:t>3</a:t>
                      </a:r>
                      <a:r>
                        <a:rPr lang="ko-KR" altLang="en-US" dirty="0"/>
                        <a:t>주차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1692"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en-US" altLang="ko-KR" dirty="0"/>
                        <a:t>Data-Uncertainty </a:t>
                      </a:r>
                      <a:r>
                        <a:rPr lang="ko-KR" altLang="en-US" dirty="0"/>
                        <a:t>적용 </a:t>
                      </a:r>
                      <a:r>
                        <a:rPr lang="en-US" altLang="ko-KR" dirty="0"/>
                        <a:t>(with </a:t>
                      </a:r>
                      <a:r>
                        <a:rPr lang="en-US" altLang="ko-KR" dirty="0" err="1"/>
                        <a:t>Norcal</a:t>
                      </a:r>
                      <a:r>
                        <a:rPr lang="en-US" altLang="ko-KR" dirty="0"/>
                        <a:t>) </a:t>
                      </a:r>
                      <a:endParaRPr lang="ko-KR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/>
                        <a:t>     모델 성능 개선</a:t>
                      </a:r>
                      <a:r>
                        <a:rPr lang="en-US" altLang="ko-KR" dirty="0"/>
                        <a:t>(</a:t>
                      </a:r>
                      <a:r>
                        <a:rPr lang="ko-KR" altLang="en-US" dirty="0"/>
                        <a:t>중장비 적용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endParaRPr lang="ko-KR" altLang="en-US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ko-KR" altLang="en-US" dirty="0"/>
                        <a:t>플랫폼 기획 및 </a:t>
                      </a:r>
                      <a:r>
                        <a:rPr lang="en-US" altLang="ko-KR" dirty="0"/>
                        <a:t>UI</a:t>
                      </a:r>
                      <a:r>
                        <a:rPr lang="ko-KR" altLang="en-US" dirty="0"/>
                        <a:t>제작</a:t>
                      </a:r>
                      <a:endParaRPr lang="en-US" altLang="ko-KR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endParaRPr lang="en-US" altLang="ko-KR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ko-KR" altLang="en-US" dirty="0" err="1"/>
                        <a:t>트래킹</a:t>
                      </a:r>
                      <a:r>
                        <a:rPr lang="ko-KR" altLang="en-US" dirty="0"/>
                        <a:t> 기반 시인성 개선</a:t>
                      </a:r>
                    </a:p>
                    <a:p>
                      <a:pPr marL="0" lvl="0" indent="0">
                        <a:buFontTx/>
                        <a:buNone/>
                        <a:defRPr/>
                      </a:pPr>
                      <a:endParaRPr lang="ko-KR" altLang="en-US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ko-KR" altLang="en-US" dirty="0"/>
                        <a:t>부족 데이터 추가 </a:t>
                      </a:r>
                      <a:r>
                        <a:rPr lang="ko-KR" altLang="en-US" dirty="0" err="1"/>
                        <a:t>라벨링</a:t>
                      </a:r>
                      <a:endParaRPr lang="ko-KR" altLang="en-US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endParaRPr lang="ko-KR" altLang="en-US" dirty="0"/>
                    </a:p>
                    <a:p>
                      <a:pPr marL="0" lvl="0" indent="0">
                        <a:buFontTx/>
                        <a:buNone/>
                        <a:defRPr/>
                      </a:pPr>
                      <a:endParaRPr lang="ko-KR" altLang="en-US" dirty="0"/>
                    </a:p>
                    <a:p>
                      <a:pPr marL="0" lvl="0" indent="0">
                        <a:buFontTx/>
                        <a:buNone/>
                        <a:defRPr/>
                      </a:pP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en-US" altLang="ko-KR" dirty="0"/>
                        <a:t>Data-Uncertainty </a:t>
                      </a:r>
                      <a:r>
                        <a:rPr lang="ko-KR" altLang="en-US" dirty="0"/>
                        <a:t>적용 모델 성능 개선</a:t>
                      </a:r>
                      <a:r>
                        <a:rPr lang="en-US" altLang="ko-KR" dirty="0"/>
                        <a:t> (worker</a:t>
                      </a:r>
                      <a:r>
                        <a:rPr lang="ko-KR" altLang="en-US" dirty="0"/>
                        <a:t> 적용</a:t>
                      </a:r>
                      <a:r>
                        <a:rPr lang="en-US" altLang="ko-KR" dirty="0"/>
                        <a:t>)</a:t>
                      </a:r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endParaRPr lang="en-US" altLang="ko-KR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ko-KR" altLang="en-US" dirty="0"/>
                        <a:t>시나리오 리스트 사항 추가</a:t>
                      </a:r>
                      <a:endParaRPr lang="en-US" altLang="ko-KR" dirty="0"/>
                    </a:p>
                    <a:p>
                      <a:pPr marL="0" lvl="0" indent="0">
                        <a:buFontTx/>
                        <a:buNone/>
                        <a:defRPr/>
                      </a:pPr>
                      <a:r>
                        <a:rPr lang="en-US" altLang="ko-KR" dirty="0"/>
                        <a:t>(</a:t>
                      </a:r>
                      <a:r>
                        <a:rPr lang="ko-KR" altLang="en-US" dirty="0" err="1"/>
                        <a:t>트래킹</a:t>
                      </a:r>
                      <a:r>
                        <a:rPr lang="ko-KR" altLang="en-US" dirty="0"/>
                        <a:t> 기반 굴삭기 작업시간 측정</a:t>
                      </a:r>
                      <a:r>
                        <a:rPr lang="en-US" altLang="ko-KR" dirty="0"/>
                        <a:t>)</a:t>
                      </a:r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endParaRPr lang="ko-KR" altLang="en-US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ko-KR" altLang="en-US" dirty="0"/>
                        <a:t>플랫폼 기획 및 </a:t>
                      </a:r>
                      <a:r>
                        <a:rPr lang="en-US" altLang="ko-KR" dirty="0"/>
                        <a:t>UI</a:t>
                      </a:r>
                      <a:r>
                        <a:rPr lang="ko-KR" altLang="en-US" dirty="0"/>
                        <a:t>제작</a:t>
                      </a:r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endParaRPr lang="ko-KR" altLang="en-US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r>
                        <a:rPr lang="ko-KR" altLang="en-US" dirty="0"/>
                        <a:t>부족 데이터 추가 </a:t>
                      </a:r>
                      <a:r>
                        <a:rPr lang="ko-KR" altLang="en-US" dirty="0" err="1"/>
                        <a:t>라벨링</a:t>
                      </a:r>
                      <a:endParaRPr lang="ko-KR" altLang="en-US" dirty="0"/>
                    </a:p>
                    <a:p>
                      <a:pPr marL="285750" lvl="0" indent="-285750">
                        <a:buFontTx/>
                        <a:buChar char="-"/>
                        <a:defRPr/>
                      </a:pPr>
                      <a:endParaRPr lang="ko-KR" altLang="en-US" dirty="0"/>
                    </a:p>
                    <a:p>
                      <a:pPr marL="0" lvl="0" indent="0">
                        <a:buFontTx/>
                        <a:buNone/>
                        <a:defRPr/>
                      </a:pP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814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6614" y="1567217"/>
            <a:ext cx="10171978" cy="395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6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ko-KR" sz="1800" b="0" i="0" strike="noStrike">
                <a:solidFill>
                  <a:srgbClr val="000000">
                    <a:alpha val="100000"/>
                  </a:srgbClr>
                </a:solidFill>
                <a:latin typeface="Arial"/>
                <a:ea typeface="굴림"/>
              </a:rPr>
              <a:t>Number : 9</a:t>
            </a:r>
          </a:p>
          <a:p>
            <a:pPr algn="l">
              <a:defRPr/>
            </a:pPr>
            <a:r>
              <a:rPr lang="en-US" altLang="ko-KR" sz="1800" b="0" i="0" strike="noStrike">
                <a:solidFill>
                  <a:srgbClr val="000000">
                    <a:alpha val="100000"/>
                  </a:srgbClr>
                </a:solidFill>
                <a:latin typeface="Arial"/>
                <a:ea typeface="굴림"/>
              </a:rPr>
              <a:t>Eacavator </a:t>
            </a:r>
          </a:p>
        </p:txBody>
      </p:sp>
      <p:pic>
        <p:nvPicPr>
          <p:cNvPr id="38" name="그림 3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800000" y="2160000"/>
            <a:ext cx="3600000" cy="3600000"/>
          </a:xfrm>
          <a:prstGeom prst="rect">
            <a:avLst/>
          </a:prstGeom>
        </p:spPr>
      </p:pic>
      <p:pic>
        <p:nvPicPr>
          <p:cNvPr id="39" name="그림 3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760000" y="216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/>
          <p:nvPr/>
        </p:nvSpPr>
        <p:spPr>
          <a:xfrm>
            <a:off x="509943" y="831673"/>
            <a:ext cx="11446934" cy="111378"/>
          </a:xfrm>
          <a:prstGeom prst="rect">
            <a:avLst/>
          </a:prstGeom>
          <a:gradFill flip="none" rotWithShape="1">
            <a:gsLst>
              <a:gs pos="0">
                <a:srgbClr val="2E75B6">
                  <a:alpha val="100000"/>
                </a:srgbClr>
              </a:gs>
              <a:gs pos="37000">
                <a:srgbClr val="BED7EE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0" i="0" u="none" strike="noStrike" kern="1200" cap="none" spc="0" normalizeH="0" baseline="0">
              <a:solidFill>
                <a:srgbClr val="FFFFFF"/>
              </a:solidFill>
              <a:latin typeface="Calibri"/>
              <a:ea typeface="맑은 고딕"/>
              <a:cs typeface="Calibri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0" y="6590211"/>
            <a:ext cx="12192000" cy="267790"/>
          </a:xfrm>
          <a:prstGeom prst="rect">
            <a:avLst/>
          </a:prstGeom>
          <a:solidFill>
            <a:srgbClr val="0070C0">
              <a:alpha val="100000"/>
            </a:srgbClr>
          </a:solidFill>
          <a:ln w="12700" cap="flat" cmpd="sng" algn="ctr">
            <a:solidFill>
              <a:srgbClr val="0070C0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sz="1800" b="1" i="1" u="none" strike="noStrike" kern="1200" cap="none" spc="0" normalizeH="0" baseline="0">
              <a:solidFill>
                <a:srgbClr val="FFFFFF"/>
              </a:solidFill>
              <a:latin typeface="Arial (Headings)"/>
              <a:cs typeface="Arial"/>
            </a:endParaRPr>
          </a:p>
        </p:txBody>
      </p:sp>
      <p:sp>
        <p:nvSpPr>
          <p:cNvPr id="18" name="Slide Number Placeholder 16"/>
          <p:cNvSpPr>
            <a:spLocks noGrp="1"/>
          </p:cNvSpPr>
          <p:nvPr/>
        </p:nvSpPr>
        <p:spPr>
          <a:xfrm>
            <a:off x="9272708" y="6592913"/>
            <a:ext cx="2919292" cy="2623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marL="0" indent="0" algn="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sz="1400" b="1" i="1" u="none" strike="noStrike" kern="1200" cap="none" spc="0" normalizeH="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</a:rPr>
              <a:t>SmartInsideAI </a:t>
            </a:r>
            <a:endParaRPr kumimoji="0" lang="en-US" sz="1400" b="0" i="0" u="none" strike="noStrike" kern="1200" cap="none" spc="0" normalizeH="0" baseline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857679" y="-277886"/>
            <a:ext cx="2334321" cy="1311231"/>
          </a:xfrm>
          <a:prstGeom prst="rect">
            <a:avLst/>
          </a:prstGeom>
          <a:noFill/>
          <a:ln/>
        </p:spPr>
      </p:pic>
      <p:sp>
        <p:nvSpPr>
          <p:cNvPr id="22" name="Rectangle 5"/>
          <p:cNvSpPr>
            <a:spLocks noGrp="1" noChangeArrowheads="1"/>
          </p:cNvSpPr>
          <p:nvPr/>
        </p:nvSpPr>
        <p:spPr>
          <a:xfrm>
            <a:off x="509942" y="215631"/>
            <a:ext cx="5295363" cy="616042"/>
          </a:xfrm>
          <a:prstGeom prst="rect">
            <a:avLst/>
          </a:prstGeom>
          <a:ln/>
        </p:spPr>
        <p:txBody>
          <a:bodyPr vert="horz" lIns="93600" tIns="45720" rIns="93600" bIns="45720" anchor="b">
            <a:noAutofit/>
          </a:bodyPr>
          <a:lstStyle/>
          <a:p>
            <a:pPr marL="0" marR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200" b="1" u="none" strike="noStrike" kern="0" cap="none" spc="0" normalizeH="0" baseline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Arial (Headings)"/>
                <a:ea typeface="휴먼명조"/>
              </a:rPr>
              <a:t>라벨링 클래스 선정</a:t>
            </a:r>
            <a:endParaRPr kumimoji="0" lang="ko-KR" altLang="en-US" sz="3200" b="1" u="none" strike="noStrike" kern="0" cap="none" spc="0" normalizeH="0" baseline="0">
              <a:solidFill>
                <a:srgbClr val="000000"/>
              </a:solidFill>
              <a:latin typeface="Arial (Headings)"/>
              <a:ea typeface="휴먼명조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711248" y="1512602"/>
            <a:ext cx="1773555" cy="6381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Number : 10</a:t>
            </a:r>
          </a:p>
          <a:p>
            <a:pPr algn="l">
              <a:defRPr/>
            </a:pPr>
            <a:r>
              <a:rPr kumimoji="0" lang="en-US" altLang="ko-KR" sz="1800" b="0" i="0" u="none" strike="noStrike" kern="1200" cap="none" spc="0" normalizeH="0" baseline="0">
                <a:solidFill>
                  <a:srgbClr val="000000"/>
                </a:solidFill>
                <a:latin typeface="Arial"/>
                <a:ea typeface="굴림"/>
              </a:rPr>
              <a:t>Doger</a:t>
            </a:r>
          </a:p>
        </p:txBody>
      </p:sp>
      <p:pic>
        <p:nvPicPr>
          <p:cNvPr id="38" name="그림 3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800000" y="2160000"/>
            <a:ext cx="3600000" cy="3600000"/>
          </a:xfrm>
          <a:prstGeom prst="rect">
            <a:avLst/>
          </a:prstGeom>
        </p:spPr>
      </p:pic>
      <p:pic>
        <p:nvPicPr>
          <p:cNvPr id="40" name="그림 39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752566" y="2160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2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1088</Words>
  <Application>Microsoft Office PowerPoint</Application>
  <PresentationFormat>와이드스크린</PresentationFormat>
  <Paragraphs>416</Paragraphs>
  <Slides>28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6" baseType="lpstr">
      <vt:lpstr>Arial (Headings)</vt:lpstr>
      <vt:lpstr>Lucida Grande</vt:lpstr>
      <vt:lpstr>맑은 고딕</vt:lpstr>
      <vt:lpstr>Arial</vt:lpstr>
      <vt:lpstr>Calibri</vt:lpstr>
      <vt:lpstr>Calibri Light</vt:lpstr>
      <vt:lpstr>Times New Roman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김용준</dc:creator>
  <cp:lastModifiedBy>fex</cp:lastModifiedBy>
  <cp:revision>381</cp:revision>
  <dcterms:created xsi:type="dcterms:W3CDTF">2022-06-22T06:21:29Z</dcterms:created>
  <dcterms:modified xsi:type="dcterms:W3CDTF">2022-07-14T23:48:56Z</dcterms:modified>
  <cp:version/>
</cp:coreProperties>
</file>