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75" r:id="rId2"/>
    <p:sldId id="276" r:id="rId3"/>
    <p:sldId id="277" r:id="rId4"/>
    <p:sldId id="278" r:id="rId5"/>
    <p:sldId id="305" r:id="rId6"/>
    <p:sldId id="304" r:id="rId7"/>
    <p:sldId id="289" r:id="rId8"/>
    <p:sldId id="306" r:id="rId9"/>
    <p:sldId id="294" r:id="rId10"/>
    <p:sldId id="298" r:id="rId11"/>
    <p:sldId id="295" r:id="rId12"/>
    <p:sldId id="300" r:id="rId13"/>
    <p:sldId id="301" r:id="rId14"/>
    <p:sldId id="296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20" y="318"/>
      </p:cViewPr>
      <p:guideLst>
        <p:guide orient="horz" pos="2156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slide" Target="slides/slide1.xml"  /><Relationship Id="rId20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>
          <a:xfrm>
            <a:off x="3049348" y="4070306"/>
            <a:ext cx="6088566" cy="54001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현대건설 영상 안전관리 </a:t>
            </a:r>
            <a:r>
              <a:rPr kumimoji="0" lang="en-US" altLang="ko-KR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AI </a:t>
            </a: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개발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2022-07-08</a:t>
            </a:r>
            <a:endParaRPr kumimoji="0" lang="en-US" altLang="ko-KR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</p:txBody>
      </p:sp>
      <p:sp>
        <p:nvSpPr>
          <p:cNvPr id="24" name="Slide Number Placeholder 16"/>
          <p:cNvSpPr>
            <a:spLocks noGrp="1"/>
          </p:cNvSpPr>
          <p:nvPr/>
        </p:nvSpPr>
        <p:spPr>
          <a:xfrm>
            <a:off x="0" y="6595615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sz="1400" b="1" i="1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Ju</a:t>
            </a:r>
            <a:r>
              <a:rPr xmlns:mc="http://schemas.openxmlformats.org/markup-compatibility/2006" xmlns:hp="http://schemas.haansoft.com/office/presentation/8.0" lang="en-US" sz="1400" b="1" i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ly</a:t>
            </a:r>
            <a:r>
              <a:rPr xmlns:mc="http://schemas.openxmlformats.org/markup-compatibility/2006" xmlns:hp="http://schemas.haansoft.com/office/presentation/8.0" kumimoji="0" lang="en-US" sz="1400" b="1" i="1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 </a:t>
            </a:r>
            <a:r>
              <a:rPr xmlns:mc="http://schemas.openxmlformats.org/markup-compatibility/2006" xmlns:hp="http://schemas.haansoft.com/office/presentation/8.0" lang="en-US" sz="1400" b="1" i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0</a:t>
            </a:r>
            <a:r>
              <a:rPr xmlns:mc="http://schemas.openxmlformats.org/markup-compatibility/2006" xmlns:hp="http://schemas.haansoft.com/office/presentation/8.0" lang="en-US" altLang="ko-KR" sz="1400" b="1" i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8</a:t>
            </a:r>
            <a:r>
              <a:rPr xmlns:mc="http://schemas.openxmlformats.org/markup-compatibility/2006" xmlns:hp="http://schemas.haansoft.com/office/presentation/8.0" lang="en-US" sz="1400" b="1" i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,</a:t>
            </a:r>
            <a:r>
              <a:rPr xmlns:mc="http://schemas.openxmlformats.org/markup-compatibility/2006" xmlns:hp="http://schemas.haansoft.com/office/presentation/8.0" kumimoji="0" lang="en-US" sz="1400" b="1" i="1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 2022</a:t>
            </a:r>
            <a:endParaRPr xmlns:mc="http://schemas.openxmlformats.org/markup-compatibility/2006" xmlns:hp="http://schemas.haansoft.com/office/presentation/8.0" kumimoji="0" lang="en-US" sz="1400" b="1" i="1" u="none" strike="noStrike" kern="1200" cap="none" spc="0" normalizeH="0" baseline="0" mc:Ignorable="hp" hp:hslEmbossed="0">
              <a:solidFill>
                <a:srgbClr val="ffffff"/>
              </a:solidFill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35702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4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5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6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2570BE1-08E0-7B71-147D-C5A1FD8499CA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8580087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Data-uncertainty </a:t>
            </a:r>
            <a:r>
              <a:rPr lang="ko-KR" alt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솔루션</a:t>
            </a:r>
            <a:endParaRPr kumimoji="0" lang="ko-KR" altLang="en-US" sz="3200" b="1" i="0" u="none" strike="noStrike" kern="0" cap="none" spc="0" normalizeH="0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  <a:ea typeface="휴먼명조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E97151-A5F1-C7CF-AA42-01BB6BF7053A}"/>
              </a:ext>
            </a:extLst>
          </p:cNvPr>
          <p:cNvSpPr txBox="1"/>
          <p:nvPr/>
        </p:nvSpPr>
        <p:spPr>
          <a:xfrm>
            <a:off x="551851" y="5596882"/>
            <a:ext cx="11088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dirty="0">
                <a:solidFill>
                  <a:srgbClr val="000000"/>
                </a:solidFill>
                <a:effectLst/>
                <a:latin typeface="Lucida Grande"/>
              </a:rPr>
              <a:t>Data-Uncertainty Guided Multi-Phase Learning for Semi-Supervised Object Detection (2021 </a:t>
            </a:r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CVPR)</a:t>
            </a:r>
            <a:endParaRPr lang="en-US" altLang="ko-KR" b="1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96FFB45-6B54-C18E-9FE5-1EE977F3B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650915"/>
            <a:ext cx="9685110" cy="335971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0C8BCF2-7482-E1C1-8BB6-A07A94087C2F}"/>
              </a:ext>
            </a:extLst>
          </p:cNvPr>
          <p:cNvSpPr/>
          <p:nvPr/>
        </p:nvSpPr>
        <p:spPr>
          <a:xfrm>
            <a:off x="1269999" y="4466778"/>
            <a:ext cx="1905001" cy="2830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1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4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5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6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2570BE1-08E0-7B71-147D-C5A1FD8499CA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8580087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Data-uncertainty </a:t>
            </a:r>
            <a:r>
              <a:rPr lang="ko-KR" alt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솔루션</a:t>
            </a:r>
            <a:endParaRPr kumimoji="0" lang="ko-KR" altLang="en-US" sz="3200" b="1" i="0" u="none" strike="noStrike" kern="0" cap="none" spc="0" normalizeH="0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  <a:ea typeface="휴먼명조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C93E9-7CA0-833E-8409-6F659CCFED3F}"/>
              </a:ext>
            </a:extLst>
          </p:cNvPr>
          <p:cNvSpPr txBox="1"/>
          <p:nvPr/>
        </p:nvSpPr>
        <p:spPr>
          <a:xfrm>
            <a:off x="1500202" y="1619117"/>
            <a:ext cx="398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이미지 </a:t>
            </a:r>
            <a:r>
              <a:rPr lang="en-US" altLang="ko-KR" dirty="0"/>
              <a:t>Uncertainty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846114-3F8B-62E5-BC2E-9F9B97228864}"/>
              </a:ext>
            </a:extLst>
          </p:cNvPr>
          <p:cNvSpPr txBox="1"/>
          <p:nvPr/>
        </p:nvSpPr>
        <p:spPr>
          <a:xfrm>
            <a:off x="7003487" y="1619117"/>
            <a:ext cx="398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영역</a:t>
            </a:r>
            <a:r>
              <a:rPr lang="en-US" altLang="ko-KR" dirty="0"/>
              <a:t>(region)</a:t>
            </a:r>
            <a:r>
              <a:rPr lang="ko-KR" altLang="en-US" dirty="0"/>
              <a:t> </a:t>
            </a:r>
            <a:r>
              <a:rPr lang="en-US" altLang="ko-KR" dirty="0"/>
              <a:t>Uncertainty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E97151-A5F1-C7CF-AA42-01BB6BF7053A}"/>
              </a:ext>
            </a:extLst>
          </p:cNvPr>
          <p:cNvSpPr txBox="1"/>
          <p:nvPr/>
        </p:nvSpPr>
        <p:spPr>
          <a:xfrm>
            <a:off x="689261" y="6015397"/>
            <a:ext cx="11088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1" i="0" dirty="0">
                <a:solidFill>
                  <a:srgbClr val="000000"/>
                </a:solidFill>
                <a:effectLst/>
                <a:latin typeface="Lucida Grande"/>
              </a:rPr>
              <a:t>Data-Uncertainty Guided Multi-Phase Learning for Semi-Supervised Object Detection (2021 </a:t>
            </a:r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CVPR)</a:t>
            </a:r>
            <a:endParaRPr lang="en-US" altLang="ko-KR" b="1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EC826FD-732D-79BD-EC63-0A5B4863A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42" y="2703090"/>
            <a:ext cx="2085975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F0EDDD-4418-98AD-190E-CED93EBFB7D5}"/>
              </a:ext>
            </a:extLst>
          </p:cNvPr>
          <p:cNvSpPr txBox="1"/>
          <p:nvPr/>
        </p:nvSpPr>
        <p:spPr>
          <a:xfrm>
            <a:off x="1203743" y="4508334"/>
            <a:ext cx="4531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학습된 모델</a:t>
            </a:r>
            <a:r>
              <a:rPr lang="en-US" altLang="ko-KR" dirty="0"/>
              <a:t>(Fully-supervised)</a:t>
            </a:r>
            <a:r>
              <a:rPr lang="ko-KR" altLang="en-US" dirty="0"/>
              <a:t>의 감지 신뢰도를 이용하여 학습에 적절한</a:t>
            </a:r>
            <a:r>
              <a:rPr lang="en-US" altLang="ko-KR" dirty="0"/>
              <a:t>(</a:t>
            </a:r>
            <a:r>
              <a:rPr lang="ko-KR" altLang="en-US" dirty="0"/>
              <a:t>쉬운</a:t>
            </a:r>
            <a:r>
              <a:rPr lang="en-US" altLang="ko-KR" dirty="0"/>
              <a:t>)</a:t>
            </a:r>
            <a:r>
              <a:rPr lang="ko-KR" altLang="en-US" dirty="0"/>
              <a:t> 이미지인지 한번 거른 뒤</a:t>
            </a:r>
            <a:r>
              <a:rPr lang="en-US" altLang="ko-KR" dirty="0"/>
              <a:t>, </a:t>
            </a:r>
            <a:r>
              <a:rPr lang="ko-KR" altLang="en-US" dirty="0"/>
              <a:t>학습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8A632F-B83D-89E6-608B-C425E0EC853C}"/>
              </a:ext>
            </a:extLst>
          </p:cNvPr>
          <p:cNvSpPr txBox="1"/>
          <p:nvPr/>
        </p:nvSpPr>
        <p:spPr>
          <a:xfrm>
            <a:off x="6456775" y="4508334"/>
            <a:ext cx="4531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RoI</a:t>
            </a:r>
            <a:r>
              <a:rPr lang="en-US" altLang="ko-KR" dirty="0"/>
              <a:t> re-weight</a:t>
            </a:r>
            <a:r>
              <a:rPr lang="ko-KR" altLang="en-US" dirty="0"/>
              <a:t>을 이용하여 물체가 겹쳐 있을 때</a:t>
            </a:r>
            <a:r>
              <a:rPr lang="en-US" altLang="ko-KR" dirty="0"/>
              <a:t>, overlap</a:t>
            </a:r>
            <a:r>
              <a:rPr lang="ko-KR" altLang="en-US" dirty="0"/>
              <a:t>을 고려한</a:t>
            </a:r>
            <a:r>
              <a:rPr lang="en-US" altLang="ko-KR" dirty="0"/>
              <a:t>(</a:t>
            </a:r>
            <a:r>
              <a:rPr lang="en-US" altLang="ko-KR" dirty="0" err="1"/>
              <a:t>IoF</a:t>
            </a:r>
            <a:r>
              <a:rPr lang="en-US" altLang="ko-KR" dirty="0"/>
              <a:t>, intersection of foreground)</a:t>
            </a:r>
            <a:r>
              <a:rPr lang="ko-KR" altLang="en-US" dirty="0"/>
              <a:t> </a:t>
            </a:r>
            <a:r>
              <a:rPr lang="en-US" altLang="ko-KR" dirty="0"/>
              <a:t>weight</a:t>
            </a:r>
            <a:r>
              <a:rPr lang="ko-KR" altLang="en-US" dirty="0"/>
              <a:t>를 학습에 사용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E371669-89D6-2925-54F8-293D7BF5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624" y="2058902"/>
            <a:ext cx="3477034" cy="24230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9B0566B-44FE-1062-0842-02AAFAD878B7}"/>
              </a:ext>
            </a:extLst>
          </p:cNvPr>
          <p:cNvSpPr txBox="1"/>
          <p:nvPr/>
        </p:nvSpPr>
        <p:spPr>
          <a:xfrm>
            <a:off x="1742635" y="3628131"/>
            <a:ext cx="4998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i="1" dirty="0"/>
              <a:t>M</a:t>
            </a:r>
            <a:r>
              <a:rPr lang="ko-KR" altLang="en-US" sz="1200" i="1" dirty="0"/>
              <a:t>개 </a:t>
            </a:r>
            <a:r>
              <a:rPr lang="en-US" altLang="ko-KR" sz="1200" i="1" dirty="0"/>
              <a:t>object </a:t>
            </a:r>
            <a:r>
              <a:rPr lang="ko-KR" altLang="en-US" sz="1200" i="1" dirty="0"/>
              <a:t>신뢰도</a:t>
            </a:r>
            <a:r>
              <a:rPr lang="en-US" altLang="ko-KR" sz="1200" i="1" dirty="0"/>
              <a:t>(s) </a:t>
            </a:r>
            <a:r>
              <a:rPr lang="ko-KR" altLang="en-US" sz="1200" i="1" dirty="0"/>
              <a:t>평균을 기준으로</a:t>
            </a:r>
          </a:p>
        </p:txBody>
      </p:sp>
    </p:spTree>
    <p:extLst>
      <p:ext uri="{BB962C8B-B14F-4D97-AF65-F5344CB8AC3E}">
        <p14:creationId xmlns:p14="http://schemas.microsoft.com/office/powerpoint/2010/main" val="87908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21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sz="1400" b="1" i="1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2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sz="1800" b="1" i="1" u="none" strike="noStrike" kern="1200" cap="none" spc="0" normalizeH="0" baseline="0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23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4" name="Rectangle 5"/>
          <p:cNvSpPr>
            <a:spLocks noGrp="1" noChangeArrowheads="1"/>
          </p:cNvSpPr>
          <p:nvPr/>
        </p:nvSpPr>
        <p:spPr>
          <a:xfrm>
            <a:off x="509943" y="153314"/>
            <a:ext cx="8580087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200" b="1" kern="0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오탐률 문제 해결</a:t>
            </a:r>
            <a:r>
              <a:rPr xmlns:mc="http://schemas.openxmlformats.org/markup-compatibility/2006" xmlns:hp="http://schemas.haansoft.com/office/presentation/8.0" lang="en-US" altLang="ko-KR" sz="3200" b="1" kern="0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(False Positive Solution)</a:t>
            </a:r>
            <a:endParaRPr xmlns:mc="http://schemas.openxmlformats.org/markup-compatibility/2006" xmlns:hp="http://schemas.haansoft.com/office/presentation/8.0" kumimoji="0" lang="ko-KR" altLang="en-US" sz="3200" b="1" i="0" u="none" strike="noStrike" kern="0" cap="none" spc="0" normalizeH="0" baseline="0" mc:Ignorable="hp" hp:hslEmbossed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  <a:ea typeface="휴먼명조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31769" y="1423872"/>
            <a:ext cx="8372184" cy="1884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9420" y="2883121"/>
            <a:ext cx="6785458" cy="461665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400" b="1"/>
              <a:t>- Uncertainty Quantification</a:t>
            </a:r>
            <a:endParaRPr lang="en-US" sz="2400" b="1"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8679" y="3345406"/>
            <a:ext cx="8963404" cy="646331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ko-KR" altLang="en-US" b="1"/>
              <a:t>인식된 오브젝트의 </a:t>
            </a:r>
            <a:r>
              <a:rPr lang="en-US" altLang="ko-KR" b="1"/>
              <a:t>uncertainty </a:t>
            </a:r>
            <a:r>
              <a:rPr lang="en-US" b="1"/>
              <a:t>=&gt; </a:t>
            </a:r>
            <a:r>
              <a:rPr lang="ko-KR" altLang="en-US" b="1"/>
              <a:t>신뢰도 수정</a:t>
            </a:r>
            <a:endParaRPr lang="ko-KR" altLang="en-US" b="1"/>
          </a:p>
          <a:p>
            <a:pPr lvl="0">
              <a:defRPr/>
            </a:pPr>
            <a:r>
              <a:rPr lang="en-US" b="1">
                <a:cs typeface="Calibri"/>
              </a:rPr>
              <a:t>Using Detection Expected Calibration Error (D-ECE)</a:t>
            </a:r>
            <a:endParaRPr lang="en-US" b="1">
              <a:cs typeface="Calibri"/>
            </a:endParaRPr>
          </a:p>
        </p:txBody>
      </p:sp>
      <p:pic>
        <p:nvPicPr>
          <p:cNvPr id="16" name="Picture 7" descr="Graphical user interface, PowerPoint  Description automatically generated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831769" y="4151881"/>
            <a:ext cx="2300380" cy="2059422"/>
          </a:xfrm>
          <a:prstGeom prst="rect">
            <a:avLst/>
          </a:prstGeom>
        </p:spPr>
      </p:pic>
      <p:pic>
        <p:nvPicPr>
          <p:cNvPr id="18" name="Picture 8" descr="Diagram  Description automatically generated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349154" y="4865506"/>
            <a:ext cx="2627024" cy="568622"/>
          </a:xfrm>
          <a:prstGeom prst="rect">
            <a:avLst/>
          </a:prstGeom>
        </p:spPr>
      </p:pic>
      <p:pic>
        <p:nvPicPr>
          <p:cNvPr id="27" name="Picture 9" descr="A picture containing text, outdoor  Description automatically generated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193183" y="3743244"/>
            <a:ext cx="3793694" cy="25901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80322" y="6232917"/>
            <a:ext cx="2212414" cy="369332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b="1"/>
              <a:t>Calibration heatmap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50591" y="6231850"/>
            <a:ext cx="4425017" cy="369332"/>
          </a:xfrm>
          <a:prstGeom prst="rect">
            <a:avLst/>
          </a:prstGeom>
          <a:noFill/>
        </p:spPr>
        <p:txBody>
          <a:bodyPr rot="0"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b="1"/>
              <a:t>Qualitative R-FCN calibration results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8671" y="972591"/>
            <a:ext cx="7070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b="1"/>
              <a:t>Multivariate Confidence Calibration for Object Detection (2020 CVPR)</a:t>
            </a:r>
            <a:endParaRPr lang="ko-KR" altLang="en-US" b="1"/>
          </a:p>
        </p:txBody>
      </p:sp>
    </p:spTree>
    <p:extLst>
      <p:ext uri="{BB962C8B-B14F-4D97-AF65-F5344CB8AC3E}">
        <p14:creationId xmlns:p14="http://schemas.microsoft.com/office/powerpoint/2010/main" val="94088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21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sz="1400" b="1" i="1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2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sz="1800" b="1" i="1" u="none" strike="noStrike" kern="1200" cap="none" spc="0" normalizeH="0" baseline="0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23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4" name="Rectangle 5"/>
          <p:cNvSpPr>
            <a:spLocks noGrp="1" noChangeArrowheads="1"/>
          </p:cNvSpPr>
          <p:nvPr/>
        </p:nvSpPr>
        <p:spPr>
          <a:xfrm>
            <a:off x="509942" y="215631"/>
            <a:ext cx="8580087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200" b="1" i="0" u="none" strike="noStrike" kern="0" cap="none" spc="0" normalizeH="0" baseline="0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건설장비 모델 성능 비교</a:t>
            </a:r>
            <a:endParaRPr xmlns:mc="http://schemas.openxmlformats.org/markup-compatibility/2006" xmlns:hp="http://schemas.haansoft.com/office/presentation/8.0" kumimoji="0" lang="ko-KR" altLang="en-US" sz="3200" b="1" i="0" u="none" strike="noStrike" kern="0" cap="none" spc="0" normalizeH="0" baseline="0" mc:Ignorable="hp" hp:hslEmbossed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graphicFrame>
        <p:nvGraphicFramePr>
          <p:cNvPr id="25" name="Table 9"/>
          <p:cNvGraphicFramePr>
            <a:graphicFrameLocks noGrp="1"/>
          </p:cNvGraphicFramePr>
          <p:nvPr/>
        </p:nvGraphicFramePr>
        <p:xfrm>
          <a:off x="627931" y="1025919"/>
          <a:ext cx="10786392" cy="4393082"/>
        </p:xfrm>
        <a:graphic>
          <a:graphicData uri="http://schemas.openxmlformats.org/drawingml/2006/table">
            <a:tbl>
              <a:tblPr firstRow="1" bandRow="1">
                <a:tableStyle styleId="{5C22544A-7EE6-4342-B048-85BDC9FD1C3A}" styleName="Medium Style 2 - Accent 1">
                  <a:wholeTbl>
                    <a:tcTxStyle>
                      <a:fontRef idx="minor">
                        <a:prstClr val="black"/>
                      </a:fontRef>
                      <a:schemeClr val="dk1"/>
                    </a:tcTxStyle>
                    <a:tcStyle>
                      <a:tcBdr>
                        <a:left>
                          <a:ln w="12700" cmpd="sng">
                            <a:solidFill>
                              <a:schemeClr val="lt1"/>
                            </a:solidFill>
                          </a:ln>
                        </a:left>
                        <a:right>
                          <a:ln w="12700" cmpd="sng">
                            <a:solidFill>
                              <a:schemeClr val="lt1"/>
                            </a:solidFill>
                          </a:ln>
                        </a:right>
                        <a:top>
                          <a:ln w="12700" cmpd="sng">
                            <a:solidFill>
                              <a:schemeClr val="lt1"/>
                            </a:solidFill>
                          </a:ln>
                        </a:top>
                        <a:bottom>
                          <a:ln w="12700" cmpd="sng">
                            <a:solidFill>
                              <a:schemeClr val="lt1"/>
                            </a:solidFill>
                          </a:ln>
                        </a:bottom>
                        <a:insideH>
                          <a:ln w="12700" cmpd="sng">
                            <a:solidFill>
                              <a:schemeClr val="lt1"/>
                            </a:solidFill>
                          </a:ln>
                        </a:insideH>
                        <a:insideV>
                          <a:ln w="12700" cmpd="sng">
                            <a:solidFill>
                              <a:schemeClr val="lt1"/>
                            </a:solidFill>
                          </a:ln>
                        </a:insideV>
                      </a:tcBdr>
                      <a:fill>
                        <a:solidFill>
                          <a:schemeClr val="accent1">
                            <a:tint val="20000"/>
                          </a:schemeClr>
                        </a:solidFill>
                      </a:fill>
                    </a:tcStyle>
                  </a:wholeTbl>
                  <a:band1H>
                    <a:tcTxStyle/>
                    <a:tcStyle>
                      <a:tcBdr/>
                      <a:fill>
                        <a:solidFill>
                          <a:schemeClr val="accent1">
                            <a:tint val="40000"/>
                          </a:schemeClr>
                        </a:solidFill>
                      </a:fill>
                    </a:tcStyle>
                  </a:band1H>
                  <a:band2H>
                    <a:tcTxStyle/>
                    <a:tcStyle>
                      <a:tcBdr/>
                    </a:tcStyle>
                  </a:band2H>
                  <a:band1V>
                    <a:tcTxStyle/>
                    <a:tcStyle>
                      <a:tcBdr/>
                      <a:fill>
                        <a:solidFill>
                          <a:schemeClr val="accent1">
                            <a:tint val="40000"/>
                          </a:schemeClr>
                        </a:solidFill>
                      </a:fill>
                    </a:tcStyle>
                  </a:band1V>
                  <a:band2V>
                    <a:tcTxStyle/>
                    <a:tcStyle>
                      <a:tcBdr/>
                    </a:tcStyle>
                  </a:band2V>
                  <a:lastCol>
                    <a:tcTxStyle b="on">
                      <a:fontRef idx="minor">
                        <a:prstClr val="black"/>
                      </a:fontRef>
                      <a:schemeClr val="lt1"/>
                    </a:tcTxStyle>
                    <a:tcStyle>
                      <a:tcBdr/>
                      <a:fill>
                        <a:solidFill>
                          <a:schemeClr val="accent1"/>
                        </a:solidFill>
                      </a:fill>
                    </a:tcStyle>
                  </a:lastCol>
                  <a:firstCol>
                    <a:tcTxStyle b="on">
                      <a:fontRef idx="minor">
                        <a:prstClr val="black"/>
                      </a:fontRef>
                      <a:schemeClr val="lt1"/>
                    </a:tcTxStyle>
                    <a:tcStyle>
                      <a:tcBdr/>
                      <a:fill>
                        <a:solidFill>
                          <a:schemeClr val="accent1"/>
                        </a:solidFill>
                      </a:fill>
                    </a:tcStyle>
                  </a:firstCol>
                  <a:lastRow>
                    <a:tcTxStyle b="on">
                      <a:fontRef idx="minor">
                        <a:prstClr val="black"/>
                      </a:fontRef>
                      <a:schemeClr val="lt1"/>
                    </a:tcTxStyle>
                    <a:tcStyle>
                      <a:tcBdr>
                        <a:top>
                          <a:ln w="38100" cmpd="sng">
                            <a:solidFill>
                              <a:schemeClr val="lt1"/>
                            </a:solidFill>
                          </a:ln>
                        </a:top>
                      </a:tcBdr>
                      <a:fill>
                        <a:solidFill>
                          <a:schemeClr val="accent1"/>
                        </a:solidFill>
                      </a:fill>
                    </a:tcStyle>
                  </a:lastRow>
                  <a:firstRow>
                    <a:tcTxStyle b="on">
                      <a:fontRef idx="minor">
                        <a:prstClr val="black"/>
                      </a:fontRef>
                      <a:schemeClr val="lt1"/>
                    </a:tcTxStyle>
                    <a:tcStyle>
                      <a:tcBdr>
                        <a:bottom>
                          <a:ln w="38100" cmpd="sng">
                            <a:solidFill>
                              <a:schemeClr val="lt1"/>
                            </a:solidFill>
                          </a:ln>
                        </a:bottom>
                      </a:tcBdr>
                      <a:fill>
                        <a:solidFill>
                          <a:schemeClr val="accent1"/>
                        </a:solidFill>
                      </a:fill>
                    </a:tcStyle>
                  </a:firstRow>
                </a:tableStyle>
              </a:tblPr>
              <a:tblGrid>
                <a:gridCol w="1741032"/>
                <a:gridCol w="1130670"/>
                <a:gridCol w="1130670"/>
                <a:gridCol w="1130670"/>
                <a:gridCol w="1130670"/>
                <a:gridCol w="1130670"/>
                <a:gridCol w="1130670"/>
                <a:gridCol w="1130670"/>
                <a:gridCol w="1130670"/>
              </a:tblGrid>
              <a:tr h="298861">
                <a:tc rowSpan="2"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Model​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1440" marR="91440" anchor="ctr"/>
                </a:tc>
                <a:tc gridSpan="8"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Average Precision​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1440" marR="91440" anchor="ctr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</a:tr>
              <a:tr h="298861">
                <a:tc v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Excavator​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Dodge​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Forklift 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Dump Truck​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Mixer Truck​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Cargo Truck​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Scissor life​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Crane​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</a:tr>
              <a:tr h="742624"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200">
                          <a:effectLst/>
                        </a:rPr>
                        <a:t>Faster RCNN ResNet50 Finetune on CCTV train set​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0.556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0.253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0.506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0.748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0.302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</a:tr>
              <a:tr h="742624"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200">
                          <a:effectLst/>
                        </a:rPr>
                        <a:t>Faster RCNN ConvNext​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0.542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0.261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0.558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0.752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0.067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</a:tr>
              <a:tr h="742624"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200">
                          <a:effectLst/>
                        </a:rPr>
                        <a:t>Tood ResNet50 Finetune on CCTV Train set</a:t>
                      </a:r>
                      <a:endParaRPr lang="en-US" sz="12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0.619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0.285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0.558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0.752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0.067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</a:tr>
              <a:tr h="742623">
                <a:tc>
                  <a:txBody>
                    <a:bodyPr vert="horz" lIns="91440" tIns="45720" rIns="91440" bIns="45720" anchor="ctr" anchorCtr="0"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200" b="1">
                          <a:effectLst/>
                        </a:rPr>
                        <a:t>Ensemble models</a:t>
                      </a:r>
                      <a:endParaRPr lang="en-US" sz="1200" b="1">
                        <a:effectLst/>
                      </a:endParaRPr>
                    </a:p>
                    <a:p>
                      <a:pPr lvl="0" algn="ctr">
                        <a:buNone/>
                        <a:defRPr/>
                      </a:pPr>
                      <a:endParaRPr lang="en-US" sz="1200" b="1">
                        <a:effectLst/>
                      </a:endParaRPr>
                    </a:p>
                    <a:p>
                      <a:pPr lvl="0" algn="ctr">
                        <a:buNone/>
                        <a:defRPr/>
                      </a:pPr>
                      <a:r>
                        <a:rPr lang="en-US" sz="1200" b="1">
                          <a:effectLst/>
                        </a:rPr>
                        <a:t>ResNet + Tood + ConvNeXt </a:t>
                      </a:r>
                      <a:endParaRPr lang="en-US" sz="1200" b="1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/>
                        <a:t>0.5545</a:t>
                      </a:r>
                      <a:endParaRPr lang="en-US" sz="1100" b="1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/>
                        <a:t>0.2065</a:t>
                      </a:r>
                      <a:endParaRPr lang="en-US" sz="1100" b="1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/>
                        <a:t>Nan</a:t>
                      </a:r>
                      <a:endParaRPr lang="en-US" sz="1100" b="1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/>
                        <a:t>0.6901</a:t>
                      </a:r>
                      <a:endParaRPr lang="en-US" sz="1100" b="1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/>
                        <a:t>0.869</a:t>
                      </a:r>
                      <a:endParaRPr lang="en-US" sz="1100" b="1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/>
                        <a:t>0.4456</a:t>
                      </a:r>
                      <a:endParaRPr lang="en-US" sz="1100" b="1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/>
                        <a:t>Nan</a:t>
                      </a:r>
                      <a:endParaRPr lang="en-US" sz="1100" b="1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100" b="1"/>
                        <a:t>Nan</a:t>
                      </a:r>
                      <a:endParaRPr lang="en-US" sz="1100" b="1"/>
                    </a:p>
                  </a:txBody>
                  <a:tcPr marL="91440" marR="91440" anchor="ctr"/>
                </a:tc>
              </a:tr>
              <a:tr h="742623">
                <a:tc>
                  <a:txBody>
                    <a:bodyPr vert="horz" lIns="91440" tIns="45720" rIns="91440" bIns="45720" anchor="ctr" anchorCtr="0"/>
                    <a:lstStyle/>
                    <a:p>
                      <a:pPr lvl="0" algn="ctr">
                        <a:buNone/>
                        <a:defRPr/>
                      </a:pPr>
                      <a:r>
                        <a:rPr lang="en-US" sz="1200" b="1"/>
                        <a:t>Multi-phase Learning</a:t>
                      </a:r>
                      <a:endParaRPr lang="en-US" sz="1200" b="1"/>
                    </a:p>
                    <a:p>
                      <a:pPr lvl="0" algn="ctr">
                        <a:buNone/>
                        <a:defRPr/>
                      </a:pPr>
                      <a:r>
                        <a:rPr lang="en-US" sz="1200" b="1"/>
                        <a:t>with Data-Uncertainty</a:t>
                      </a:r>
                      <a:endParaRPr lang="en-US" sz="1200" b="1"/>
                    </a:p>
                    <a:p>
                      <a:pPr lvl="0" algn="ctr">
                        <a:buNone/>
                        <a:defRPr/>
                      </a:pPr>
                      <a:r>
                        <a:rPr lang="en-US" sz="1200" b="1"/>
                        <a:t>ResNet50</a:t>
                      </a:r>
                      <a:endParaRPr lang="en-US" sz="1200" b="1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0.534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0.345​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0.526​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0.525​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0.069​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Nan​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</a:tr>
            </a:tbl>
          </a:graphicData>
        </a:graphic>
      </p:graphicFrame>
      <p:sp>
        <p:nvSpPr>
          <p:cNvPr id="26" name=""/>
          <p:cNvSpPr/>
          <p:nvPr/>
        </p:nvSpPr>
        <p:spPr>
          <a:xfrm>
            <a:off x="2552864" y="4496456"/>
            <a:ext cx="8539656" cy="45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27" name=""/>
          <p:cNvSpPr/>
          <p:nvPr/>
        </p:nvSpPr>
        <p:spPr>
          <a:xfrm>
            <a:off x="853144" y="3872405"/>
            <a:ext cx="1322004" cy="788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38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9"/>
          <p:cNvGraphicFramePr>
            <a:graphicFrameLocks noGrp="1"/>
          </p:cNvGraphicFramePr>
          <p:nvPr/>
        </p:nvGraphicFramePr>
        <p:xfrm>
          <a:off x="627931" y="1025919"/>
          <a:ext cx="10786392" cy="2825594"/>
        </p:xfrm>
        <a:graphic>
          <a:graphicData uri="http://schemas.openxmlformats.org/drawingml/2006/table">
            <a:tbl>
              <a:tblPr firstRow="1" bandRow="1">
                <a:tableStyle styleId="{5C22544A-7EE6-4342-B048-85BDC9FD1C3A}" styleName="Medium Style 2 - Accent 1">
                  <a:wholeTbl>
                    <a:tcTxStyle>
                      <a:fontRef idx="minor">
                        <a:prstClr val="black"/>
                      </a:fontRef>
                      <a:schemeClr val="dk1"/>
                    </a:tcTxStyle>
                    <a:tcStyle>
                      <a:tcBdr>
                        <a:left>
                          <a:ln w="12700" cmpd="sng">
                            <a:solidFill>
                              <a:schemeClr val="lt1"/>
                            </a:solidFill>
                          </a:ln>
                        </a:left>
                        <a:right>
                          <a:ln w="12700" cmpd="sng">
                            <a:solidFill>
                              <a:schemeClr val="lt1"/>
                            </a:solidFill>
                          </a:ln>
                        </a:right>
                        <a:top>
                          <a:ln w="12700" cmpd="sng">
                            <a:solidFill>
                              <a:schemeClr val="lt1"/>
                            </a:solidFill>
                          </a:ln>
                        </a:top>
                        <a:bottom>
                          <a:ln w="12700" cmpd="sng">
                            <a:solidFill>
                              <a:schemeClr val="lt1"/>
                            </a:solidFill>
                          </a:ln>
                        </a:bottom>
                        <a:insideH>
                          <a:ln w="12700" cmpd="sng">
                            <a:solidFill>
                              <a:schemeClr val="lt1"/>
                            </a:solidFill>
                          </a:ln>
                        </a:insideH>
                        <a:insideV>
                          <a:ln w="12700" cmpd="sng">
                            <a:solidFill>
                              <a:schemeClr val="lt1"/>
                            </a:solidFill>
                          </a:ln>
                        </a:insideV>
                      </a:tcBdr>
                      <a:fill>
                        <a:solidFill>
                          <a:schemeClr val="accent1">
                            <a:tint val="20000"/>
                          </a:schemeClr>
                        </a:solidFill>
                      </a:fill>
                    </a:tcStyle>
                  </a:wholeTbl>
                  <a:band1H>
                    <a:tcTxStyle/>
                    <a:tcStyle>
                      <a:tcBdr/>
                      <a:fill>
                        <a:solidFill>
                          <a:schemeClr val="accent1">
                            <a:tint val="40000"/>
                          </a:schemeClr>
                        </a:solidFill>
                      </a:fill>
                    </a:tcStyle>
                  </a:band1H>
                  <a:band2H>
                    <a:tcTxStyle/>
                    <a:tcStyle>
                      <a:tcBdr/>
                    </a:tcStyle>
                  </a:band2H>
                  <a:band1V>
                    <a:tcTxStyle/>
                    <a:tcStyle>
                      <a:tcBdr/>
                      <a:fill>
                        <a:solidFill>
                          <a:schemeClr val="accent1">
                            <a:tint val="40000"/>
                          </a:schemeClr>
                        </a:solidFill>
                      </a:fill>
                    </a:tcStyle>
                  </a:band1V>
                  <a:band2V>
                    <a:tcTxStyle/>
                    <a:tcStyle>
                      <a:tcBdr/>
                    </a:tcStyle>
                  </a:band2V>
                  <a:lastCol>
                    <a:tcTxStyle b="on">
                      <a:fontRef idx="minor">
                        <a:prstClr val="black"/>
                      </a:fontRef>
                      <a:schemeClr val="lt1"/>
                    </a:tcTxStyle>
                    <a:tcStyle>
                      <a:tcBdr/>
                      <a:fill>
                        <a:solidFill>
                          <a:schemeClr val="accent1"/>
                        </a:solidFill>
                      </a:fill>
                    </a:tcStyle>
                  </a:lastCol>
                  <a:firstCol>
                    <a:tcTxStyle b="on">
                      <a:fontRef idx="minor">
                        <a:prstClr val="black"/>
                      </a:fontRef>
                      <a:schemeClr val="lt1"/>
                    </a:tcTxStyle>
                    <a:tcStyle>
                      <a:tcBdr/>
                      <a:fill>
                        <a:solidFill>
                          <a:schemeClr val="accent1"/>
                        </a:solidFill>
                      </a:fill>
                    </a:tcStyle>
                  </a:firstCol>
                  <a:lastRow>
                    <a:tcTxStyle b="on">
                      <a:fontRef idx="minor">
                        <a:prstClr val="black"/>
                      </a:fontRef>
                      <a:schemeClr val="lt1"/>
                    </a:tcTxStyle>
                    <a:tcStyle>
                      <a:tcBdr>
                        <a:top>
                          <a:ln w="38100" cmpd="sng">
                            <a:solidFill>
                              <a:schemeClr val="lt1"/>
                            </a:solidFill>
                          </a:ln>
                        </a:top>
                      </a:tcBdr>
                      <a:fill>
                        <a:solidFill>
                          <a:schemeClr val="accent1"/>
                        </a:solidFill>
                      </a:fill>
                    </a:tcStyle>
                  </a:lastRow>
                  <a:firstRow>
                    <a:tcTxStyle b="on">
                      <a:fontRef idx="minor">
                        <a:prstClr val="black"/>
                      </a:fontRef>
                      <a:schemeClr val="lt1"/>
                    </a:tcTxStyle>
                    <a:tcStyle>
                      <a:tcBdr>
                        <a:bottom>
                          <a:ln w="38100" cmpd="sng">
                            <a:solidFill>
                              <a:schemeClr val="lt1"/>
                            </a:solidFill>
                          </a:ln>
                        </a:bottom>
                      </a:tcBdr>
                      <a:fill>
                        <a:solidFill>
                          <a:schemeClr val="accent1"/>
                        </a:solidFill>
                      </a:fill>
                    </a:tcStyle>
                  </a:firstRow>
                </a:tableStyle>
              </a:tblPr>
              <a:tblGrid>
                <a:gridCol w="1741032"/>
                <a:gridCol w="1130670"/>
                <a:gridCol w="1130670"/>
                <a:gridCol w="1130670"/>
                <a:gridCol w="1130670"/>
                <a:gridCol w="1130670"/>
                <a:gridCol w="1130670"/>
                <a:gridCol w="1130670"/>
                <a:gridCol w="1130670"/>
              </a:tblGrid>
              <a:tr h="298861">
                <a:tc rowSpan="2"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Model​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1440" marR="91440" anchor="ctr"/>
                </a:tc>
                <a:tc gridSpan="8"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Average Precision​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1440" marR="91440" anchor="ctr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</a:tr>
              <a:tr h="298861">
                <a:tc v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Excavator​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Dodge​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Forklift 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Dump Truck​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Mixer Truck​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Cargo Truck​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Scissor life​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Crane​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</a:tr>
              <a:tr h="742624"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200">
                          <a:effectLst/>
                        </a:rPr>
                        <a:t>Faster RCNN ResNet50 Finetune on CCTV train set​</a:t>
                      </a:r>
                      <a:endParaRPr lang="en-US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0.556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0.253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0.506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0.748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0.302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</a:tr>
              <a:tr h="742624"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altLang="ko-KR" sz="1200">
                          <a:effectLst/>
                        </a:rPr>
                        <a:t>Faster RCNN </a:t>
                      </a:r>
                      <a:endParaRPr lang="en-US" altLang="ko-KR" sz="1200">
                        <a:effectLst/>
                      </a:endParaRPr>
                    </a:p>
                    <a:p>
                      <a:pPr algn="ctr">
                        <a:defRPr/>
                      </a:pPr>
                      <a:r>
                        <a:rPr lang="en-US" sz="1200">
                          <a:effectLst/>
                        </a:rPr>
                        <a:t>ResNet50</a:t>
                      </a:r>
                      <a:endParaRPr lang="en-US" sz="1200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0.538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0.310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altLang="ko-KR" sz="1100">
                          <a:effectLst/>
                        </a:rPr>
                        <a:t>Nan</a:t>
                      </a:r>
                      <a:endParaRPr lang="en-US" sz="1100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0.491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0.458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0.176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</a:tr>
              <a:tr h="742624"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200">
                          <a:effectLst/>
                        </a:rPr>
                        <a:t>​Faster RCNN 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defRPr/>
                      </a:pPr>
                      <a:r>
                        <a:rPr lang="en-US" sz="1200">
                          <a:effectLst/>
                        </a:rPr>
                        <a:t>ResNet50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defRPr/>
                      </a:pPr>
                      <a:r>
                        <a:rPr lang="en-US" sz="1200">
                          <a:effectLst/>
                        </a:rPr>
                        <a:t>with D.U.</a:t>
                      </a:r>
                      <a:endParaRPr lang="en-US" sz="1200">
                        <a:effectLst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0.534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0.345​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0.526​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0.525​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0.069​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Nan​</a:t>
                      </a:r>
                      <a:endParaRPr lang="en-US" sz="11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Nan</a:t>
                      </a:r>
                      <a:endParaRPr lang="en-US" sz="1100"/>
                    </a:p>
                  </a:txBody>
                  <a:tcPr marL="91440" marR="91440" anchor="ctr"/>
                </a:tc>
              </a:tr>
            </a:tbl>
          </a:graphicData>
        </a:graphic>
      </p:graphicFrame>
      <p:sp>
        <p:nvSpPr>
          <p:cNvPr id="19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21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2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23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4" name="Rectangle 5"/>
          <p:cNvSpPr>
            <a:spLocks noGrp="1" noChangeArrowheads="1"/>
          </p:cNvSpPr>
          <p:nvPr/>
        </p:nvSpPr>
        <p:spPr>
          <a:xfrm>
            <a:off x="509942" y="215631"/>
            <a:ext cx="8580087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i="0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건설장비 모델 성능 비교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D4C90D77-8288-F986-5BCE-8E2EE1F4311E}"/>
              </a:ext>
            </a:extLst>
          </p:cNvPr>
          <p:cNvCxnSpPr/>
          <p:nvPr/>
        </p:nvCxnSpPr>
        <p:spPr>
          <a:xfrm flipH="1">
            <a:off x="2273417" y="461394"/>
            <a:ext cx="3674377" cy="1333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CDF9858-3135-EC59-F30C-B2A31A17DCB8}"/>
              </a:ext>
            </a:extLst>
          </p:cNvPr>
          <p:cNvSpPr txBox="1"/>
          <p:nvPr/>
        </p:nvSpPr>
        <p:spPr>
          <a:xfrm>
            <a:off x="6021127" y="276728"/>
            <a:ext cx="367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충분한 학습</a:t>
            </a:r>
            <a:r>
              <a:rPr lang="en-US" altLang="ko-KR" dirty="0"/>
              <a:t> + FT  </a:t>
            </a:r>
            <a:endParaRPr lang="ko-KR" altLang="en-US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1C227BD-2C5B-9AC0-F6DF-8B73EBB34A3E}"/>
              </a:ext>
            </a:extLst>
          </p:cNvPr>
          <p:cNvCxnSpPr>
            <a:cxnSpLocks/>
          </p:cNvCxnSpPr>
          <p:nvPr/>
        </p:nvCxnSpPr>
        <p:spPr>
          <a:xfrm flipH="1" flipV="1">
            <a:off x="1518407" y="3691156"/>
            <a:ext cx="1090569" cy="18791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0F4BE8C-D0C2-614E-FF65-9172D46110E2}"/>
              </a:ext>
            </a:extLst>
          </p:cNvPr>
          <p:cNvSpPr txBox="1"/>
          <p:nvPr/>
        </p:nvSpPr>
        <p:spPr>
          <a:xfrm>
            <a:off x="2717263" y="5405532"/>
            <a:ext cx="578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최소한 학습 </a:t>
            </a:r>
            <a:r>
              <a:rPr lang="en-US" altLang="ko-KR" dirty="0"/>
              <a:t>epoch with Data-uncertainty 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17263" y="4542507"/>
            <a:ext cx="5780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/>
              <a:t>최소한 학습 </a:t>
            </a:r>
            <a:r>
              <a:rPr lang="en-US" altLang="ko-KR"/>
              <a:t>epoch</a:t>
            </a:r>
            <a:endParaRPr lang="ko-KR" altLang="en-US"/>
          </a:p>
        </p:txBody>
      </p:sp>
      <p:cxnSp>
        <p:nvCxnSpPr>
          <p:cNvPr id="25" name="직선 화살표 연결선 24"/>
          <p:cNvCxnSpPr/>
          <p:nvPr/>
        </p:nvCxnSpPr>
        <p:spPr>
          <a:xfrm flipH="1" flipV="1">
            <a:off x="2117835" y="2958246"/>
            <a:ext cx="491141" cy="1776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1"/>
          <p:cNvSpPr txBox="1"/>
          <p:nvPr/>
        </p:nvSpPr>
        <p:spPr>
          <a:xfrm>
            <a:off x="5134639" y="3609963"/>
            <a:ext cx="6336639" cy="90802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Calibri"/>
                <a:ea typeface="맑은 고딕"/>
                <a:cs typeface="Calibri"/>
              </a:rPr>
              <a:t>-&gt;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Calibri"/>
                <a:ea typeface="맑은 고딕"/>
                <a:cs typeface="맑은 고딕"/>
              </a:rPr>
              <a:t>data uncertainty 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Calibri"/>
                <a:ea typeface="맑은 고딕"/>
                <a:cs typeface="맑은 고딕"/>
              </a:rPr>
              <a:t>및 추가 학습을 통한 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Calibri"/>
                <a:ea typeface="맑은 고딕"/>
                <a:cs typeface="맑은 고딕"/>
              </a:rPr>
              <a:t>map 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Calibri"/>
                <a:ea typeface="맑은 고딕"/>
                <a:cs typeface="맑은 고딕"/>
              </a:rPr>
              <a:t>상승 계획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0000"/>
              </a:solidFill>
              <a:latin typeface="Calibri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316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495831"/>
              </p:ext>
            </p:extLst>
          </p:nvPr>
        </p:nvGraphicFramePr>
        <p:xfrm>
          <a:off x="2601157" y="1401421"/>
          <a:ext cx="3726395" cy="473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dirty="0">
                          <a:effectLst/>
                        </a:rPr>
                        <a:t>Model</a:t>
                      </a:r>
                      <a:endParaRPr lang="en-US" sz="1100" b="1" dirty="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dirty="0">
                          <a:effectLst/>
                        </a:rPr>
                        <a:t>Average Precision</a:t>
                      </a:r>
                      <a:endParaRPr lang="en-US" sz="1100" b="1" dirty="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lvl="0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1" dirty="0">
                          <a:effectLst/>
                          <a:latin typeface="Arial"/>
                        </a:rPr>
                        <a:t>Worker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Faster RCNN ResNet50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dirty="0">
                          <a:effectLst/>
                        </a:rPr>
                        <a:t>0.24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6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>
                          <a:effectLst/>
                        </a:rPr>
                        <a:t>Faster RCNN ResNet50 Finetune on CCTV train set</a:t>
                      </a:r>
                      <a:endParaRPr lang="en-US" sz="110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dirty="0">
                          <a:effectLst/>
                        </a:rPr>
                        <a:t>0.33</a:t>
                      </a: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>
                        <a:effectLst/>
                      </a:endParaRPr>
                    </a:p>
                    <a:p>
                      <a:pPr algn="ctr">
                        <a:defRPr/>
                      </a:pPr>
                      <a:r>
                        <a:rPr lang="en-US" altLang="ko-KR" sz="1100" dirty="0">
                          <a:effectLst/>
                        </a:rPr>
                        <a:t>Yolo v5-x Finetune </a:t>
                      </a:r>
                    </a:p>
                    <a:p>
                      <a:pPr algn="ctr">
                        <a:defRPr/>
                      </a:pPr>
                      <a:r>
                        <a:rPr lang="en-US" altLang="ko-KR" sz="1100" dirty="0">
                          <a:effectLst/>
                        </a:rPr>
                        <a:t>On CCTV train set</a:t>
                      </a:r>
                    </a:p>
                    <a:p>
                      <a:pPr algn="ctr">
                        <a:defRPr/>
                      </a:pPr>
                      <a:endParaRPr lang="en-US" sz="1100" dirty="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100" dirty="0">
                          <a:effectLst/>
                        </a:rPr>
                        <a:t>0.20</a:t>
                      </a:r>
                      <a:endParaRPr lang="en-US" altLang="ko-KR" sz="1100" dirty="0">
                        <a:effectLst/>
                        <a:latin typeface="Arial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effectLst/>
                        </a:rPr>
                        <a:t>Tood-101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effectLst/>
                        </a:rPr>
                        <a:t>Finetune on CCTV train set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altLang="ko-KR" sz="1100" dirty="0">
                          <a:effectLst/>
                          <a:latin typeface="Arial"/>
                        </a:rPr>
                        <a:t>0.35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effectLst/>
                        </a:rPr>
                        <a:t>Faster RCNN </a:t>
                      </a:r>
                      <a:r>
                        <a:rPr lang="en-US" altLang="ko-KR" sz="1100" dirty="0" err="1">
                          <a:effectLst/>
                        </a:rPr>
                        <a:t>ConvNeXt</a:t>
                      </a:r>
                      <a:r>
                        <a:rPr lang="en-US" altLang="ko-KR" sz="1100" dirty="0">
                          <a:effectLst/>
                        </a:rPr>
                        <a:t> – t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0.29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348298768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effectLst/>
                        </a:rPr>
                        <a:t>Faster RCNN </a:t>
                      </a:r>
                      <a:r>
                        <a:rPr lang="en-US" altLang="ko-KR" sz="1100" dirty="0" err="1">
                          <a:effectLst/>
                        </a:rPr>
                        <a:t>ConvNeXt</a:t>
                      </a:r>
                      <a:r>
                        <a:rPr lang="en-US" altLang="ko-KR" sz="1100" dirty="0">
                          <a:effectLst/>
                        </a:rPr>
                        <a:t> – t Finetune on CCTV train set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0.37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88792097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7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8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9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11269498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i="0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작업자 감지 모델 성능 </a:t>
            </a:r>
            <a:r>
              <a:rPr lang="ko-KR" alt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비교</a:t>
            </a:r>
            <a:endParaRPr kumimoji="0" lang="en-US" altLang="ko-KR" sz="3200" b="1" i="0" u="none" strike="noStrike" kern="0" cap="none" spc="0" normalizeH="0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  <a:ea typeface="휴먼명조"/>
            </a:endParaRPr>
          </a:p>
        </p:txBody>
      </p:sp>
      <p:sp>
        <p:nvSpPr>
          <p:cNvPr id="13" name="오른쪽 대괄호 12">
            <a:extLst>
              <a:ext uri="{FF2B5EF4-FFF2-40B4-BE49-F238E27FC236}">
                <a16:creationId xmlns:a16="http://schemas.microsoft.com/office/drawing/2014/main" id="{4D10BD45-61EB-FFA6-AC6A-E2BD1F0163F6}"/>
              </a:ext>
            </a:extLst>
          </p:cNvPr>
          <p:cNvSpPr/>
          <p:nvPr/>
        </p:nvSpPr>
        <p:spPr>
          <a:xfrm>
            <a:off x="6423212" y="4895881"/>
            <a:ext cx="255494" cy="878542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098697-C441-1872-DE75-4F689DE71974}"/>
              </a:ext>
            </a:extLst>
          </p:cNvPr>
          <p:cNvSpPr txBox="1"/>
          <p:nvPr/>
        </p:nvSpPr>
        <p:spPr>
          <a:xfrm>
            <a:off x="6550959" y="5150486"/>
            <a:ext cx="361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None/>
              <a:defRPr/>
            </a:pPr>
            <a:r>
              <a:rPr lang="en-US" altLang="ko-KR" sz="1800" b="1" dirty="0">
                <a:solidFill>
                  <a:srgbClr val="FF0000"/>
                </a:solidFill>
                <a:effectLst/>
              </a:rPr>
              <a:t>Ensemble models   </a:t>
            </a:r>
            <a:r>
              <a:rPr lang="en-US" altLang="ko-KR" sz="1800" b="1" dirty="0" err="1">
                <a:effectLst/>
              </a:rPr>
              <a:t>mAP</a:t>
            </a:r>
            <a:r>
              <a:rPr lang="en-US" altLang="ko-KR" sz="1800" b="1" dirty="0">
                <a:effectLst/>
              </a:rPr>
              <a:t> :  0.39 </a:t>
            </a:r>
            <a:endParaRPr lang="en-US" altLang="ko-KR" sz="1800" b="1" dirty="0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342A6107-B585-9BC0-89A2-7C49B089D8FD}"/>
              </a:ext>
            </a:extLst>
          </p:cNvPr>
          <p:cNvSpPr/>
          <p:nvPr/>
        </p:nvSpPr>
        <p:spPr>
          <a:xfrm>
            <a:off x="6781801" y="5128336"/>
            <a:ext cx="1845265" cy="43422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969604" y="1578900"/>
            <a:ext cx="5089984" cy="1733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/>
              <a:t>사용한 테스트셋이 감지하기 어려운 환경이 였고</a:t>
            </a:r>
            <a:r>
              <a:rPr lang="en-US" altLang="ko-KR"/>
              <a:t>, </a:t>
            </a:r>
            <a:r>
              <a:rPr lang="ko-KR" altLang="en-US"/>
              <a:t>이때문에 </a:t>
            </a:r>
            <a:r>
              <a:rPr lang="en-US" altLang="ko-KR"/>
              <a:t>AP</a:t>
            </a:r>
            <a:r>
              <a:rPr lang="ko-KR" altLang="en-US"/>
              <a:t>값이 전반적으로 낮으나</a:t>
            </a:r>
            <a:r>
              <a:rPr lang="en-US" altLang="ko-KR"/>
              <a:t>,</a:t>
            </a: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ko-KR" altLang="en-US"/>
              <a:t>실제 </a:t>
            </a:r>
            <a:r>
              <a:rPr lang="en-US" altLang="ko-KR"/>
              <a:t>inference video</a:t>
            </a:r>
            <a:r>
              <a:rPr lang="ko-KR" altLang="en-US"/>
              <a:t>에서는 높은 인식율을 보임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>
                <a:solidFill>
                  <a:srgbClr val="ff0000"/>
                </a:solidFill>
              </a:rPr>
              <a:t>-&gt;</a:t>
            </a:r>
            <a:r>
              <a:rPr lang="ko-KR" altLang="en-US">
                <a:solidFill>
                  <a:srgbClr val="ff0000"/>
                </a:solidFill>
              </a:rPr>
              <a:t> 작업자 테스트셋 재구성 계획</a:t>
            </a:r>
            <a:r>
              <a:rPr lang="ko-KR" altLang="en-US"/>
              <a:t>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03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i="1" kern="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목차</a:t>
            </a:r>
            <a:endParaRPr lang="ko-KR" altLang="en-US" sz="3200" b="1" i="1" kern="0" spc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8171" y="3063240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>
          <a:xfrm>
            <a:off x="1765387" y="2883217"/>
            <a:ext cx="6088566" cy="548223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2800" b="1" kern="0">
                <a:solidFill>
                  <a:srgbClr val="000000"/>
                </a:solidFill>
                <a:latin typeface="맑은 고딕"/>
              </a:rPr>
              <a:t>라벨링 클래스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8171" y="3603307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>
          <a:xfrm>
            <a:off x="1764220" y="3423285"/>
            <a:ext cx="6792851" cy="548223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건설장비 모델 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1368171" y="4143375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>
          <a:xfrm>
            <a:off x="1764220" y="3963352"/>
            <a:ext cx="6792851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latin typeface="맑은 고딕"/>
              </a:rPr>
              <a:t>정확도 향상 방해 요인 및 솔루션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8" name="Rectangle 12"/>
          <p:cNvSpPr/>
          <p:nvPr/>
        </p:nvSpPr>
        <p:spPr>
          <a:xfrm>
            <a:off x="1367501" y="4683442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>
          <a:xfrm>
            <a:off x="1764220" y="4503420"/>
            <a:ext cx="7605277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작업자 감지 모델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0" name="Rectangle 10"/>
          <p:cNvSpPr/>
          <p:nvPr/>
        </p:nvSpPr>
        <p:spPr>
          <a:xfrm>
            <a:off x="1368171" y="2523172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>
          <a:xfrm>
            <a:off x="1764220" y="2333091"/>
            <a:ext cx="6088566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개발 계획 및 차후 일정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2" name="Rectangle 12"/>
          <p:cNvSpPr/>
          <p:nvPr/>
        </p:nvSpPr>
        <p:spPr>
          <a:xfrm>
            <a:off x="1367501" y="5223510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>
          <a:xfrm>
            <a:off x="1764220" y="5043487"/>
            <a:ext cx="7605277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위험 경고 시나리오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>
          <a:xfrm>
            <a:off x="1764220" y="1800225"/>
            <a:ext cx="6088566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프로젝트 목표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368171" y="1980247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36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kern="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프로젝트 목표</a:t>
            </a:r>
            <a:endParaRPr lang="ko-KR" altLang="en-US" sz="3200" b="1" kern="0" spc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 b="1" i="1" dirty="0">
              <a:solidFill>
                <a:schemeClr val="bg1"/>
              </a:solidFill>
              <a:latin typeface="Arial (Headings)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876190" y="1967405"/>
            <a:ext cx="3481551" cy="3916745"/>
          </a:xfrm>
          <a:prstGeom prst="rect">
            <a:avLst/>
          </a:prstGeom>
          <a:noFill/>
          <a:ln w="38100" cap="rnd">
            <a:solidFill>
              <a:schemeClr val="dk1"/>
            </a:solidFill>
          </a:ln>
          <a:effectLst>
            <a:softEdge rad="635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890401" y="1080039"/>
            <a:ext cx="10797687" cy="4926565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Arial (Headings)"/>
              </a:rPr>
              <a:t>CCTV</a:t>
            </a:r>
            <a:r>
              <a:rPr lang="ko-KR" altLang="en-US" sz="2400" b="1" kern="0" dirty="0">
                <a:solidFill>
                  <a:srgbClr val="000000"/>
                </a:solidFill>
                <a:latin typeface="Arial (Headings)"/>
              </a:rPr>
              <a:t>기반 건설안전 관리 모델 학습 및 플랫폼 구축 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400" b="1" kern="0" dirty="0">
              <a:solidFill>
                <a:srgbClr val="000000"/>
              </a:solidFill>
              <a:latin typeface="Arial (Headings)"/>
            </a:endParaRPr>
          </a:p>
          <a:p>
            <a:pPr marL="571500" indent="-571500" algn="l" latinLnBrk="1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현장의 노이즈 및 스케일 등의 상황을 고려한 실시간 위험 감지 모델 생성</a:t>
            </a:r>
          </a:p>
          <a:p>
            <a:pPr marL="0" indent="0" algn="l" latinLnBrk="1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	-&gt;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 현장 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CCTV 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비디오 수집 및 </a:t>
            </a:r>
            <a:r>
              <a:rPr lang="en-US" altLang="ko-KR" sz="2000" b="1" kern="0" dirty="0" err="1">
                <a:solidFill>
                  <a:srgbClr val="FF0000"/>
                </a:solidFill>
                <a:latin typeface="Arial (Headings)"/>
              </a:rPr>
              <a:t>Finetunning</a:t>
            </a:r>
            <a:endParaRPr lang="en-US" altLang="ko-KR" sz="2000" b="1" kern="0" dirty="0">
              <a:solidFill>
                <a:srgbClr val="FF0000"/>
              </a:solidFill>
              <a:latin typeface="Arial (Headings)"/>
            </a:endParaRPr>
          </a:p>
          <a:p>
            <a:pPr marL="571500" indent="-571500" algn="l" latinLnBrk="1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현장 안전 위반사항 자동 검출</a:t>
            </a:r>
          </a:p>
          <a:p>
            <a:pPr marL="457200" lvl="1" indent="0" algn="l" latinLnBrk="1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</a:rPr>
              <a:t>	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-&gt;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</a:rPr>
              <a:t> 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신호수 위반 사항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,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 중장비 반경 거리 표식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 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및 경고</a:t>
            </a:r>
          </a:p>
          <a:p>
            <a:pPr marL="571500" indent="-571500" algn="l" latinLnBrk="1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정확도 및 </a:t>
            </a:r>
            <a:r>
              <a:rPr lang="ko-KR" altLang="en-US" sz="2000" b="1" kern="0" dirty="0" err="1">
                <a:solidFill>
                  <a:srgbClr val="000000"/>
                </a:solidFill>
                <a:latin typeface="Arial (Headings)"/>
              </a:rPr>
              <a:t>오판율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</a:rPr>
              <a:t> 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개선</a:t>
            </a:r>
          </a:p>
          <a:p>
            <a:pPr marL="0" indent="0" algn="l" latinLnBrk="1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	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-&gt;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 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</a:rPr>
              <a:t> 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모델 간 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Ensemble</a:t>
            </a:r>
          </a:p>
          <a:p>
            <a:pPr marL="571500" indent="-571500" algn="l" latinLnBrk="1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실시간으로 관리 감독 가능한 플랫폼 구현</a:t>
            </a:r>
          </a:p>
          <a:p>
            <a:pPr marL="0" indent="0" algn="l" latinLnBrk="1">
              <a:lnSpc>
                <a:spcPct val="15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</a:rPr>
              <a:t>	</a:t>
            </a:r>
            <a:r>
              <a:rPr lang="en-US" altLang="ko-KR" sz="2000" b="1" kern="0" dirty="0">
                <a:solidFill>
                  <a:srgbClr val="FF0000"/>
                </a:solidFill>
                <a:latin typeface="Arial (Headings)"/>
              </a:rPr>
              <a:t>-&gt;</a:t>
            </a:r>
            <a:r>
              <a:rPr lang="ko-KR" altLang="en-US" sz="2000" b="1" kern="0" dirty="0">
                <a:solidFill>
                  <a:srgbClr val="FF0000"/>
                </a:solidFill>
                <a:latin typeface="Arial (Headings)"/>
              </a:rPr>
              <a:t> 현장 환경 및 시나리오에 알맞는 웹 플랫폼 </a:t>
            </a:r>
          </a:p>
        </p:txBody>
      </p:sp>
    </p:spTree>
    <p:extLst>
      <p:ext uri="{BB962C8B-B14F-4D97-AF65-F5344CB8AC3E}">
        <p14:creationId xmlns:p14="http://schemas.microsoft.com/office/powerpoint/2010/main" val="20690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kern="0" spc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개발 계획</a:t>
            </a:r>
            <a:endParaRPr lang="ko-KR" altLang="en-US" sz="3200" b="1" kern="0" spc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 b="1" i="1" dirty="0">
              <a:solidFill>
                <a:schemeClr val="bg1"/>
              </a:solidFill>
              <a:latin typeface="Arial (Headings)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876190" y="1967405"/>
            <a:ext cx="3481551" cy="3916745"/>
          </a:xfrm>
          <a:prstGeom prst="rect">
            <a:avLst/>
          </a:prstGeom>
          <a:noFill/>
          <a:ln w="38100" cap="rnd">
            <a:solidFill>
              <a:schemeClr val="dk1"/>
            </a:solidFill>
          </a:ln>
          <a:effectLst>
            <a:softEdge rad="635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graphicFrame>
        <p:nvGraphicFramePr>
          <p:cNvPr id="45" name="표 44"/>
          <p:cNvGraphicFramePr>
            <a:graphicFrameLocks noGrp="1"/>
          </p:cNvGraphicFramePr>
          <p:nvPr/>
        </p:nvGraphicFramePr>
        <p:xfrm>
          <a:off x="1104134" y="1335142"/>
          <a:ext cx="9909628" cy="4694585"/>
        </p:xfrm>
        <a:graphic>
          <a:graphicData uri="http://schemas.openxmlformats.org/drawingml/2006/table">
            <a:tbl>
              <a:tblPr firstRow="1" bandRow="1"/>
              <a:tblGrid>
                <a:gridCol w="1286018"/>
                <a:gridCol w="3705847"/>
                <a:gridCol w="2440305"/>
                <a:gridCol w="2477458"/>
              </a:tblGrid>
              <a:tr h="455032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라벨링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모델링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서비스 구현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5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DATASET </a:t>
                      </a:r>
                      <a:r>
                        <a:rPr lang="ko-KR" altLang="en-US"/>
                        <a:t>수집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알고리즘 테스트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6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BASE</a:t>
                      </a:r>
                      <a:r>
                        <a:rPr lang="ko-KR" altLang="en-US"/>
                        <a:t> 모델 학습을 위한 라벨링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BASE</a:t>
                      </a:r>
                      <a:r>
                        <a:rPr lang="ko-KR" altLang="en-US"/>
                        <a:t>모델 개발</a:t>
                      </a: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중장비 목표 </a:t>
                      </a:r>
                      <a:r>
                        <a:rPr lang="en-US" altLang="ko-KR"/>
                        <a:t>MAP 0.5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7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부족한 데이터 라벨링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r>
                        <a:rPr lang="ko-KR" altLang="en-US"/>
                        <a:t>모델 성능  향상</a:t>
                      </a: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중장비 목표 </a:t>
                      </a:r>
                      <a:r>
                        <a:rPr lang="en-US" altLang="ko-KR"/>
                        <a:t>MAP 0.7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기획 및 대시보드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8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추가 </a:t>
                      </a:r>
                      <a:r>
                        <a:rPr lang="en-US" altLang="ko-KR"/>
                        <a:t> CLASS</a:t>
                      </a:r>
                      <a:r>
                        <a:rPr lang="ko-KR" altLang="en-US"/>
                        <a:t> 설정 및 라벨링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현장 테스트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서비스화 개발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9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플랫폼 테스트</a:t>
                      </a:r>
                      <a:r>
                        <a:rPr lang="en-US" altLang="ko-KR"/>
                        <a:t>/</a:t>
                      </a:r>
                      <a:r>
                        <a:rPr lang="ko-KR" altLang="en-US"/>
                        <a:t>개선</a:t>
                      </a:r>
                      <a:endParaRPr lang="ko-KR" altLang="en-US"/>
                    </a:p>
                  </a:txBody>
                  <a:tcPr marL="91440" marR="914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04134" y="1335142"/>
          <a:ext cx="9909628" cy="4694585"/>
        </p:xfrm>
        <a:graphic>
          <a:graphicData uri="http://schemas.openxmlformats.org/drawingml/2006/table">
            <a:tbl>
              <a:tblPr firstRow="1" bandRow="1"/>
              <a:tblGrid>
                <a:gridCol w="1286018"/>
                <a:gridCol w="3705847"/>
                <a:gridCol w="2440305"/>
                <a:gridCol w="2477458"/>
              </a:tblGrid>
              <a:tr h="455032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라벨링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모델링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서비스 구현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5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DATASET </a:t>
                      </a:r>
                      <a:r>
                        <a:rPr lang="ko-KR" altLang="en-US"/>
                        <a:t>수집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알고리즘 테스트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6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BASE</a:t>
                      </a:r>
                      <a:r>
                        <a:rPr lang="ko-KR" altLang="en-US"/>
                        <a:t> 모델 학습을 위한 라벨링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BASE</a:t>
                      </a:r>
                      <a:r>
                        <a:rPr lang="ko-KR" altLang="en-US"/>
                        <a:t>모델 개발</a:t>
                      </a: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중장비 목표 </a:t>
                      </a:r>
                      <a:r>
                        <a:rPr lang="en-US" altLang="ko-KR"/>
                        <a:t>MAP 0.5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7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부족한 데이터 라벨링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r>
                        <a:rPr lang="ko-KR" altLang="en-US"/>
                        <a:t>모델 성능  향상</a:t>
                      </a: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중장비 목표 </a:t>
                      </a:r>
                      <a:r>
                        <a:rPr lang="en-US" altLang="ko-KR"/>
                        <a:t>MAP 0.7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기획 및 대시보드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8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추가 </a:t>
                      </a:r>
                      <a:r>
                        <a:rPr lang="en-US" altLang="ko-KR"/>
                        <a:t> CLASS</a:t>
                      </a:r>
                      <a:r>
                        <a:rPr lang="ko-KR" altLang="en-US"/>
                        <a:t> 설정 및 라벨링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현장 테스트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서비스화 개발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9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플랫폼 테스트</a:t>
                      </a:r>
                      <a:r>
                        <a:rPr lang="en-US" altLang="ko-KR"/>
                        <a:t>/</a:t>
                      </a:r>
                      <a:r>
                        <a:rPr lang="ko-KR" altLang="en-US"/>
                        <a:t>개선</a:t>
                      </a:r>
                      <a:endParaRPr lang="ko-KR" altLang="en-US"/>
                    </a:p>
                  </a:txBody>
                  <a:tcPr marL="91440" marR="9144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3200" b="1" kern="0" spc="0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개발 계획</a:t>
            </a:r>
            <a:endParaRPr lang="ko-KR" altLang="en-US" sz="3200" b="1" kern="0" spc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xmlns:mc="http://schemas.openxmlformats.org/markup-compatibility/2006" xmlns:hp="http://schemas.haansoft.com/office/presentation/8.0" lang="en-US" sz="1400" b="1" i="1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xmlns:mc="http://schemas.openxmlformats.org/markup-compatibility/2006" xmlns:hp="http://schemas.haansoft.com/office/presentation/8.0" lang="en-US" sz="1800" b="1" i="1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 b="1" i="1">
              <a:solidFill>
                <a:schemeClr val="bg1"/>
              </a:solidFill>
              <a:latin typeface="Arial (Headings)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876190" y="1967405"/>
            <a:ext cx="3481551" cy="3916745"/>
          </a:xfrm>
          <a:prstGeom prst="rect">
            <a:avLst/>
          </a:prstGeom>
          <a:noFill/>
          <a:ln w="38100" cap="rnd">
            <a:solidFill>
              <a:schemeClr val="dk1"/>
            </a:solidFill>
          </a:ln>
          <a:effectLst>
            <a:softEdge rad="635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46" name="타원 45"/>
          <p:cNvSpPr/>
          <p:nvPr/>
        </p:nvSpPr>
        <p:spPr>
          <a:xfrm>
            <a:off x="1302634" y="3855982"/>
            <a:ext cx="901783" cy="3837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47" name="직선 화살표 연결선 46"/>
          <p:cNvCxnSpPr>
            <a:stCxn id="46" idx="6"/>
          </p:cNvCxnSpPr>
          <p:nvPr/>
        </p:nvCxnSpPr>
        <p:spPr>
          <a:xfrm flipV="1">
            <a:off x="2204418" y="3253908"/>
            <a:ext cx="967723" cy="793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사각형: 둥근 모서리 48"/>
          <p:cNvSpPr/>
          <p:nvPr/>
        </p:nvSpPr>
        <p:spPr>
          <a:xfrm>
            <a:off x="3172141" y="2224368"/>
            <a:ext cx="5693988" cy="2059079"/>
          </a:xfrm>
          <a:prstGeom prst="roundRect">
            <a:avLst>
              <a:gd name="adj" fmla="val 16667"/>
            </a:avLst>
          </a:prstGeom>
          <a:solidFill>
            <a:schemeClr val="lt1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r>
              <a:rPr lang="en-US" altLang="ko-KR">
                <a:solidFill>
                  <a:schemeClr val="dk1"/>
                </a:solidFill>
              </a:rPr>
              <a:t>7</a:t>
            </a:r>
            <a:r>
              <a:rPr lang="ko-KR" altLang="en-US">
                <a:solidFill>
                  <a:schemeClr val="dk1"/>
                </a:solidFill>
              </a:rPr>
              <a:t>월 </a:t>
            </a:r>
            <a:r>
              <a:rPr lang="en-US" altLang="ko-KR">
                <a:solidFill>
                  <a:schemeClr val="dk1"/>
                </a:solidFill>
              </a:rPr>
              <a:t>1</a:t>
            </a:r>
            <a:r>
              <a:rPr lang="ko-KR" altLang="en-US">
                <a:solidFill>
                  <a:schemeClr val="dk1"/>
                </a:solidFill>
              </a:rPr>
              <a:t>주차</a:t>
            </a:r>
            <a:endParaRPr lang="ko-KR" altLang="en-US">
              <a:solidFill>
                <a:schemeClr val="dk1"/>
              </a:solidFill>
            </a:endParaRPr>
          </a:p>
          <a:p>
            <a:pPr>
              <a:defRPr/>
            </a:pPr>
            <a:endParaRPr lang="ko-KR" altLang="en-US">
              <a:solidFill>
                <a:schemeClr val="dk1"/>
              </a:solidFill>
            </a:endParaRPr>
          </a:p>
          <a:p>
            <a:pPr>
              <a:defRPr/>
            </a:pPr>
            <a:r>
              <a:rPr lang="en-US" altLang="ko-KR">
                <a:solidFill>
                  <a:schemeClr val="dk1"/>
                </a:solidFill>
              </a:rPr>
              <a:t>                   </a:t>
            </a:r>
            <a:r>
              <a:rPr lang="ko-KR" altLang="en-US">
                <a:solidFill>
                  <a:schemeClr val="dk1"/>
                </a:solidFill>
              </a:rPr>
              <a:t>              목표</a:t>
            </a:r>
            <a:r>
              <a:rPr lang="en-US" altLang="ko-KR">
                <a:solidFill>
                  <a:schemeClr val="dk1"/>
                </a:solidFill>
              </a:rPr>
              <a:t>                  </a:t>
            </a:r>
            <a:r>
              <a:rPr lang="ko-KR" altLang="en-US">
                <a:solidFill>
                  <a:schemeClr val="dk1"/>
                </a:solidFill>
              </a:rPr>
              <a:t>             현재                          </a:t>
            </a:r>
            <a:endParaRPr lang="ko-KR" altLang="en-US">
              <a:solidFill>
                <a:schemeClr val="dk1"/>
              </a:solidFill>
            </a:endParaRPr>
          </a:p>
          <a:p>
            <a:pPr>
              <a:defRPr/>
            </a:pPr>
            <a:r>
              <a:rPr lang="ko-KR" altLang="en-US">
                <a:solidFill>
                  <a:schemeClr val="dk1"/>
                </a:solidFill>
              </a:rPr>
              <a:t>중장비</a:t>
            </a:r>
            <a:r>
              <a:rPr lang="en-US" altLang="ko-KR">
                <a:solidFill>
                  <a:schemeClr val="dk1"/>
                </a:solidFill>
              </a:rPr>
              <a:t>mAP            0.7</a:t>
            </a:r>
            <a:r>
              <a:rPr lang="ko-KR" altLang="en-US">
                <a:solidFill>
                  <a:schemeClr val="dk1"/>
                </a:solidFill>
              </a:rPr>
              <a:t>         </a:t>
            </a:r>
            <a:r>
              <a:rPr lang="en-US" altLang="ko-KR">
                <a:solidFill>
                  <a:schemeClr val="dk1"/>
                </a:solidFill>
              </a:rPr>
              <a:t>      -&gt;          </a:t>
            </a:r>
            <a:r>
              <a:rPr lang="ko-KR" altLang="en-US">
                <a:solidFill>
                  <a:schemeClr val="dk1"/>
                </a:solidFill>
              </a:rPr>
              <a:t>      </a:t>
            </a:r>
            <a:r>
              <a:rPr lang="en-US" altLang="ko-KR">
                <a:solidFill>
                  <a:schemeClr val="dk1"/>
                </a:solidFill>
              </a:rPr>
              <a:t>0.55</a:t>
            </a:r>
            <a:r>
              <a:rPr lang="ko-KR" altLang="en-US">
                <a:solidFill>
                  <a:schemeClr val="dk1"/>
                </a:solidFill>
              </a:rPr>
              <a:t>   </a:t>
            </a:r>
            <a:endParaRPr lang="ko-KR" altLang="en-US">
              <a:solidFill>
                <a:schemeClr val="dk1"/>
              </a:solidFill>
            </a:endParaRPr>
          </a:p>
          <a:p>
            <a:pPr>
              <a:defRPr/>
            </a:pPr>
            <a:r>
              <a:rPr lang="ko-KR" altLang="en-US">
                <a:solidFill>
                  <a:schemeClr val="dk1"/>
                </a:solidFill>
              </a:rPr>
              <a:t>근로자</a:t>
            </a:r>
            <a:r>
              <a:rPr lang="en-US" altLang="ko-KR">
                <a:solidFill>
                  <a:schemeClr val="dk1"/>
                </a:solidFill>
              </a:rPr>
              <a:t>mAP            0.6               -&gt;                0.39</a:t>
            </a: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r>
              <a:rPr lang="ko-KR" altLang="en-US">
                <a:solidFill>
                  <a:schemeClr val="dk1"/>
                </a:solidFill>
              </a:rPr>
              <a:t>라벨링 </a:t>
            </a:r>
            <a:r>
              <a:rPr lang="en-US" altLang="ko-KR">
                <a:solidFill>
                  <a:schemeClr val="dk1"/>
                </a:solidFill>
              </a:rPr>
              <a:t>Instances 7</a:t>
            </a:r>
            <a:r>
              <a:rPr lang="ko-KR" altLang="en-US">
                <a:solidFill>
                  <a:schemeClr val="dk1"/>
                </a:solidFill>
              </a:rPr>
              <a:t>만 </a:t>
            </a:r>
            <a:r>
              <a:rPr lang="en-US" altLang="ko-KR">
                <a:solidFill>
                  <a:schemeClr val="dk1"/>
                </a:solidFill>
              </a:rPr>
              <a:t>-&gt;</a:t>
            </a:r>
            <a:r>
              <a:rPr lang="ko-KR" altLang="en-US">
                <a:solidFill>
                  <a:schemeClr val="dk1"/>
                </a:solidFill>
              </a:rPr>
              <a:t> 사람 </a:t>
            </a:r>
            <a:r>
              <a:rPr lang="en-US" altLang="ko-KR">
                <a:solidFill>
                  <a:schemeClr val="dk1"/>
                </a:solidFill>
              </a:rPr>
              <a:t>3.2</a:t>
            </a:r>
            <a:r>
              <a:rPr lang="ko-KR" altLang="en-US">
                <a:solidFill>
                  <a:schemeClr val="dk1"/>
                </a:solidFill>
              </a:rPr>
              <a:t>만 장비 </a:t>
            </a:r>
            <a:r>
              <a:rPr lang="en-US" altLang="ko-KR">
                <a:solidFill>
                  <a:schemeClr val="dk1"/>
                </a:solidFill>
              </a:rPr>
              <a:t>4.3</a:t>
            </a:r>
            <a:r>
              <a:rPr lang="ko-KR" altLang="en-US">
                <a:solidFill>
                  <a:schemeClr val="dk1"/>
                </a:solidFill>
              </a:rPr>
              <a:t>만</a:t>
            </a:r>
            <a:r>
              <a:rPr lang="en-US" altLang="ko-KR">
                <a:solidFill>
                  <a:schemeClr val="dk1"/>
                </a:solidFill>
              </a:rPr>
              <a:t>(</a:t>
            </a:r>
            <a:r>
              <a:rPr lang="ko-KR" altLang="en-US">
                <a:solidFill>
                  <a:schemeClr val="dk1"/>
                </a:solidFill>
              </a:rPr>
              <a:t>총 </a:t>
            </a:r>
            <a:r>
              <a:rPr lang="en-US" altLang="ko-KR">
                <a:solidFill>
                  <a:schemeClr val="dk1"/>
                </a:solidFill>
              </a:rPr>
              <a:t>7.6</a:t>
            </a:r>
            <a:r>
              <a:rPr lang="ko-KR" altLang="en-US">
                <a:solidFill>
                  <a:schemeClr val="dk1"/>
                </a:solidFill>
              </a:rPr>
              <a:t>만</a:t>
            </a:r>
            <a:r>
              <a:rPr lang="en-US" altLang="ko-KR">
                <a:solidFill>
                  <a:schemeClr val="dk1"/>
                </a:solidFill>
              </a:rPr>
              <a:t>)</a:t>
            </a:r>
            <a:endParaRPr lang="en-US" altLang="ko-KR">
              <a:solidFill>
                <a:schemeClr val="dk1"/>
              </a:solidFill>
            </a:endParaRPr>
          </a:p>
          <a:p>
            <a:pPr>
              <a:defRPr/>
            </a:pPr>
            <a:endParaRPr lang="en-US" altLang="ko-KR">
              <a:solidFill>
                <a:schemeClr val="dk1"/>
              </a:solidFill>
            </a:endParaRPr>
          </a:p>
          <a:p>
            <a:pPr algn="ctr">
              <a:defRPr/>
            </a:pPr>
            <a:endParaRPr lang="ko-KR" altLang="en-US">
              <a:solidFill>
                <a:schemeClr val="dk1"/>
              </a:solidFill>
            </a:endParaRPr>
          </a:p>
          <a:p>
            <a:pPr algn="ctr">
              <a:defRPr/>
            </a:pPr>
            <a:endParaRPr lang="ko-KR" altLang="en-US">
              <a:solidFill>
                <a:schemeClr val="dk1"/>
              </a:solidFill>
            </a:endParaRPr>
          </a:p>
          <a:p>
            <a:pPr algn="ctr">
              <a:defRPr/>
            </a:pPr>
            <a:endParaRPr lang="ko-KR" altLang="en-US">
              <a:solidFill>
                <a:schemeClr val="dk1"/>
              </a:solidFill>
            </a:endParaRPr>
          </a:p>
          <a:p>
            <a:pPr algn="ctr">
              <a:defRPr/>
            </a:pPr>
            <a:endParaRPr lang="ko-KR" altLang="en-US">
              <a:solidFill>
                <a:schemeClr val="dk1"/>
              </a:solidFill>
            </a:endParaRPr>
          </a:p>
          <a:p>
            <a:pPr algn="ctr">
              <a:defRPr/>
            </a:pPr>
            <a:endParaRPr lang="ko-KR" altLang="en-US">
              <a:solidFill>
                <a:schemeClr val="dk1"/>
              </a:solidFill>
            </a:endParaRPr>
          </a:p>
          <a:p>
            <a:pPr algn="ctr">
              <a:defRPr/>
            </a:pPr>
            <a:endParaRPr lang="ko-KR" altLang="en-US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8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104134" y="1335142"/>
          <a:ext cx="9909628" cy="4694585"/>
        </p:xfrm>
        <a:graphic>
          <a:graphicData uri="http://schemas.openxmlformats.org/drawingml/2006/table">
            <a:tbl>
              <a:tblPr firstRow="1" bandRow="1"/>
              <a:tblGrid>
                <a:gridCol w="1286018"/>
                <a:gridCol w="3705847"/>
                <a:gridCol w="2440305"/>
                <a:gridCol w="2477458"/>
              </a:tblGrid>
              <a:tr h="455032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라벨링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모델링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서비스 구현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5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DATASET </a:t>
                      </a:r>
                      <a:r>
                        <a:rPr lang="ko-KR" altLang="en-US"/>
                        <a:t>수집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알고리즘 테스트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6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BASE</a:t>
                      </a:r>
                      <a:r>
                        <a:rPr lang="ko-KR" altLang="en-US"/>
                        <a:t> 모델 학습을 위한 라벨링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r>
                        <a:rPr lang="en-US" altLang="ko-KR"/>
                        <a:t>BASE</a:t>
                      </a:r>
                      <a:r>
                        <a:rPr lang="ko-KR" altLang="en-US"/>
                        <a:t>모델 개발</a:t>
                      </a: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중장비 목표 </a:t>
                      </a:r>
                      <a:r>
                        <a:rPr lang="en-US" altLang="ko-KR"/>
                        <a:t>MAP 0.5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7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부족한 데이터 라벨링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r>
                        <a:rPr lang="ko-KR" altLang="en-US"/>
                        <a:t>모델 성능  향상</a:t>
                      </a: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중장비 목표 </a:t>
                      </a:r>
                      <a:r>
                        <a:rPr lang="en-US" altLang="ko-KR"/>
                        <a:t>MAP 0.7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기획 및 대시보드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8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추가 </a:t>
                      </a:r>
                      <a:r>
                        <a:rPr lang="en-US" altLang="ko-KR"/>
                        <a:t> CLASS</a:t>
                      </a:r>
                      <a:r>
                        <a:rPr lang="ko-KR" altLang="en-US"/>
                        <a:t> 설정 및 라벨링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현장 테스트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서비스화 개발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810139"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en-US" altLang="ko-KR"/>
                    </a:p>
                    <a:p>
                      <a:pPr algn="ctr">
                        <a:defRPr/>
                      </a:pPr>
                      <a:r>
                        <a:rPr lang="en-US" altLang="ko-KR"/>
                        <a:t>9</a:t>
                      </a:r>
                      <a:r>
                        <a:rPr lang="ko-KR" altLang="en-US"/>
                        <a:t>월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algn="ctr">
                        <a:defRPr/>
                      </a:pPr>
                      <a:endParaRPr lang="ko-KR" altLang="en-US"/>
                    </a:p>
                    <a:p>
                      <a:pPr algn="ctr">
                        <a:defRPr/>
                      </a:pPr>
                      <a:r>
                        <a:rPr lang="ko-KR" altLang="en-US"/>
                        <a:t>플랫폼 운영 및 관리</a:t>
                      </a:r>
                      <a:endParaRPr lang="ko-KR" altLang="en-US"/>
                    </a:p>
                  </a:txBody>
                  <a:tcPr marL="91440" marR="9144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3200" b="1" kern="0" spc="0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개발 계획</a:t>
            </a:r>
            <a:endParaRPr lang="ko-KR" altLang="en-US" sz="3200" b="1" kern="0" spc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xmlns:mc="http://schemas.openxmlformats.org/markup-compatibility/2006" xmlns:hp="http://schemas.haansoft.com/office/presentation/8.0" lang="en-US" sz="1400" b="1" i="1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xmlns:mc="http://schemas.openxmlformats.org/markup-compatibility/2006" xmlns:hp="http://schemas.haansoft.com/office/presentation/8.0" lang="en-US" sz="1800" b="1" i="1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 b="1" i="1">
              <a:solidFill>
                <a:schemeClr val="bg1"/>
              </a:solidFill>
              <a:latin typeface="Arial (Headings)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7876190" y="1967405"/>
            <a:ext cx="3481551" cy="3916745"/>
          </a:xfrm>
          <a:prstGeom prst="rect">
            <a:avLst/>
          </a:prstGeom>
          <a:noFill/>
          <a:ln w="38100" cap="rnd">
            <a:solidFill>
              <a:schemeClr val="dk1"/>
            </a:solidFill>
          </a:ln>
          <a:effectLst>
            <a:softEdge rad="635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/>
          </a:p>
        </p:txBody>
      </p:sp>
      <p:sp>
        <p:nvSpPr>
          <p:cNvPr id="46" name="타원 45"/>
          <p:cNvSpPr/>
          <p:nvPr/>
        </p:nvSpPr>
        <p:spPr>
          <a:xfrm>
            <a:off x="1302634" y="3855982"/>
            <a:ext cx="901783" cy="3837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47" name="직선 화살표 연결선 46"/>
          <p:cNvCxnSpPr>
            <a:stCxn id="46" idx="6"/>
            <a:endCxn id="50" idx="1"/>
          </p:cNvCxnSpPr>
          <p:nvPr/>
        </p:nvCxnSpPr>
        <p:spPr>
          <a:xfrm flipV="1">
            <a:off x="2204418" y="3427866"/>
            <a:ext cx="948880" cy="6199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8"/>
          <p:cNvGraphicFramePr>
            <a:graphicFrameLocks noGrp="1"/>
          </p:cNvGraphicFramePr>
          <p:nvPr/>
        </p:nvGraphicFramePr>
        <p:xfrm>
          <a:off x="3153298" y="1688601"/>
          <a:ext cx="8919210" cy="347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605"/>
                <a:gridCol w="4459605"/>
              </a:tblGrid>
              <a:tr h="316183">
                <a:tc>
                  <a:txBody>
                    <a:bodyPr vert="horz" lIns="91440" tIns="45720" rIns="91440" bIns="45720" anchor="t" anchorCtr="0"/>
                    <a:lstStyle/>
                    <a:p>
                      <a:pPr lvl="0">
                        <a:buNone/>
                        <a:defRPr/>
                      </a:pPr>
                      <a:r>
                        <a:rPr lang="en-US" altLang="ko-KR"/>
                        <a:t>7</a:t>
                      </a:r>
                      <a:r>
                        <a:rPr lang="ko-KR" altLang="en-US"/>
                        <a:t>월 </a:t>
                      </a:r>
                      <a:r>
                        <a:rPr lang="en-US" altLang="ko-KR"/>
                        <a:t>1</a:t>
                      </a:r>
                      <a:r>
                        <a:rPr lang="ko-KR" altLang="en-US"/>
                        <a:t>주차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>
                        <a:defRPr/>
                      </a:pPr>
                      <a:r>
                        <a:rPr lang="en-US" altLang="ko-KR"/>
                        <a:t>7</a:t>
                      </a:r>
                      <a:r>
                        <a:rPr lang="ko-KR" altLang="en-US"/>
                        <a:t>월 </a:t>
                      </a:r>
                      <a:r>
                        <a:rPr lang="en-US" altLang="ko-KR"/>
                        <a:t>2</a:t>
                      </a:r>
                      <a:r>
                        <a:rPr lang="ko-KR" altLang="en-US"/>
                        <a:t>주차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2761692">
                <a:tc>
                  <a:txBody>
                    <a:bodyPr vert="horz" lIns="91440" tIns="45720" rIns="91440" bIns="45720" anchor="t" anchorCtr="0"/>
                    <a:lstStyle/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ko-KR" altLang="en-US"/>
                        <a:t>정확도 향상을 위한 </a:t>
                      </a:r>
                      <a:r>
                        <a:rPr lang="en-US" altLang="ko-KR"/>
                        <a:t>Data-Uncertainty, semi-supervised</a:t>
                      </a:r>
                      <a:r>
                        <a:rPr lang="ko-KR" altLang="en-US"/>
                        <a:t> 연구</a:t>
                      </a:r>
                      <a:endParaRPr lang="ko-KR" altLang="en-US"/>
                    </a:p>
                    <a:p>
                      <a:pPr marL="0" lvl="0" indent="0">
                        <a:buFontTx/>
                        <a:buNone/>
                        <a:defRPr/>
                      </a:pPr>
                      <a:endParaRPr lang="ko-KR" altLang="en-US"/>
                    </a:p>
                    <a:p>
                      <a:pPr marL="0" lvl="0" indent="0">
                        <a:buFontTx/>
                        <a:buNone/>
                        <a:defRPr/>
                      </a:pPr>
                      <a:r>
                        <a:rPr lang="en-US" altLang="ko-KR"/>
                        <a:t>-  Ensemble</a:t>
                      </a:r>
                      <a:r>
                        <a:rPr lang="ko-KR" altLang="en-US"/>
                        <a:t>을 이용한 정확도 및 오판율 개선</a:t>
                      </a:r>
                      <a:endParaRPr lang="ko-KR" altLang="en-US"/>
                    </a:p>
                    <a:p>
                      <a:pPr marL="0" lvl="0" indent="0">
                        <a:buFontTx/>
                        <a:buNone/>
                        <a:defRPr/>
                      </a:pPr>
                      <a:endParaRPr lang="ko-KR" altLang="en-US"/>
                    </a:p>
                    <a:p>
                      <a:pPr marL="0" lvl="0" indent="0">
                        <a:buFontTx/>
                        <a:buNone/>
                        <a:defRPr/>
                      </a:pPr>
                      <a:r>
                        <a:rPr lang="en-US" altLang="ko-KR"/>
                        <a:t>-</a:t>
                      </a:r>
                      <a:r>
                        <a:rPr lang="ko-KR" altLang="en-US"/>
                        <a:t>    부족데이터 집중 라벨링</a:t>
                      </a:r>
                      <a:endParaRPr lang="ko-KR" altLang="en-US"/>
                    </a:p>
                    <a:p>
                      <a:pPr marL="0" lvl="0" indent="0">
                        <a:buFontTx/>
                        <a:buNone/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en-US" altLang="ko-KR"/>
                        <a:t>Data-Uncertainty </a:t>
                      </a:r>
                      <a:r>
                        <a:rPr lang="ko-KR" altLang="en-US"/>
                        <a:t>학습법  적용 </a:t>
                      </a:r>
                      <a:r>
                        <a:rPr lang="en-US" altLang="ko-KR"/>
                        <a:t>with FT, semi-supervised</a:t>
                      </a:r>
                      <a:endParaRPr lang="en-US" altLang="ko-KR"/>
                    </a:p>
                    <a:p>
                      <a:pPr marL="0" lvl="0" indent="0">
                        <a:buFontTx/>
                        <a:buNone/>
                        <a:defRPr/>
                      </a:pPr>
                      <a:endParaRPr lang="ko-KR" altLang="en-US"/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ko-KR" altLang="en-US"/>
                        <a:t>위험경고 시나리오 추가</a:t>
                      </a:r>
                      <a:endParaRPr lang="ko-KR" altLang="en-US"/>
                    </a:p>
                    <a:p>
                      <a:pPr marL="0" lvl="0" indent="0">
                        <a:buFontTx/>
                        <a:buNone/>
                        <a:defRPr/>
                      </a:pPr>
                      <a:r>
                        <a:rPr lang="en-US" altLang="ko-KR"/>
                        <a:t>(</a:t>
                      </a:r>
                      <a:r>
                        <a:rPr lang="ko-KR" altLang="en-US"/>
                        <a:t>협착 방지봉 감지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굴삭기 작업 시간 측정</a:t>
                      </a:r>
                      <a:r>
                        <a:rPr lang="en-US" altLang="ko-KR"/>
                        <a:t>)</a:t>
                      </a:r>
                      <a:endParaRPr lang="en-US" altLang="ko-KR"/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endParaRPr lang="ko-KR" altLang="en-US"/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r>
                        <a:rPr lang="ko-KR" altLang="en-US"/>
                        <a:t>플랫폼 기획 및 </a:t>
                      </a:r>
                      <a:r>
                        <a:rPr lang="en-US" altLang="ko-KR"/>
                        <a:t>UI</a:t>
                      </a:r>
                      <a:r>
                        <a:rPr lang="ko-KR" altLang="en-US"/>
                        <a:t>제작</a:t>
                      </a:r>
                      <a:endParaRPr lang="ko-KR" altLang="en-US"/>
                    </a:p>
                    <a:p>
                      <a:pPr marL="0" lvl="0" indent="0">
                        <a:buFontTx/>
                        <a:buNone/>
                        <a:defRPr/>
                      </a:pPr>
                      <a:endParaRPr lang="ko-KR" altLang="en-US"/>
                    </a:p>
                    <a:p>
                      <a:pPr marL="0" lvl="0" indent="0">
                        <a:buFontTx/>
                        <a:buNone/>
                        <a:defRPr/>
                      </a:pPr>
                      <a:r>
                        <a:rPr lang="en-US" altLang="ko-KR"/>
                        <a:t>-</a:t>
                      </a:r>
                      <a:r>
                        <a:rPr lang="ko-KR" altLang="en-US"/>
                        <a:t>    테스트 셋 수정</a:t>
                      </a:r>
                      <a:endParaRPr lang="ko-KR" altLang="en-US"/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endParaRPr lang="ko-KR" altLang="en-US"/>
                    </a:p>
                    <a:p>
                      <a:pPr marL="285750" lvl="0" indent="-285750">
                        <a:buFontTx/>
                        <a:buChar char="-"/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14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22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라벨링</a:t>
            </a:r>
            <a:r>
              <a:rPr kumimoji="0" lang="ko-KR" altLang="en-US" sz="3200" b="1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클래스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34" name="Rectangle 5"/>
          <p:cNvSpPr>
            <a:spLocks noGrp="1" noChangeArrowheads="1"/>
          </p:cNvSpPr>
          <p:nvPr/>
        </p:nvSpPr>
        <p:spPr>
          <a:xfrm>
            <a:off x="800637" y="1098828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히스토리</a:t>
            </a:r>
            <a:endParaRPr kumimoji="0" lang="ko-KR" altLang="en-US" sz="2000" b="1" i="0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pic>
        <p:nvPicPr>
          <p:cNvPr id="36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0067" y="2160270"/>
            <a:ext cx="5400675" cy="2880360"/>
          </a:xfrm>
          <a:prstGeom prst="rect">
            <a:avLst/>
          </a:prstGeom>
        </p:spPr>
      </p:pic>
      <p:pic>
        <p:nvPicPr>
          <p:cNvPr id="37" name="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264783" y="2160270"/>
            <a:ext cx="5400675" cy="2880360"/>
          </a:xfrm>
          <a:prstGeom prst="rect">
            <a:avLst/>
          </a:prstGeom>
        </p:spPr>
      </p:pic>
      <p:sp>
        <p:nvSpPr>
          <p:cNvPr id="39" name="Rectangle 5"/>
          <p:cNvSpPr>
            <a:spLocks noGrp="1" noChangeArrowheads="1"/>
          </p:cNvSpPr>
          <p:nvPr/>
        </p:nvSpPr>
        <p:spPr>
          <a:xfrm>
            <a:off x="2122651" y="1307257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4.1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만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- &gt; 4.3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만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 (vehicle)</a:t>
            </a:r>
            <a:endPara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  3.2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만 </a:t>
            </a:r>
            <a:r>
              <a:rPr xmlns:mc="http://schemas.openxmlformats.org/markup-compatibility/2006" xmlns:hp="http://schemas.haansoft.com/office/presentation/8.0" kumimoji="0" lang="en-US" altLang="ko-KR" sz="2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(worker)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 </a:t>
            </a:r>
            <a:endParaRPr xmlns:mc="http://schemas.openxmlformats.org/markup-compatibility/2006" xmlns:hp="http://schemas.haansoft.com/office/presentation/8.0" kumimoji="0" lang="ko-KR" altLang="en-US" sz="2000" b="1" i="0" u="none" strike="noStrike" kern="0" cap="none" spc="0" normalizeH="0" baseline="0" mc:Ignorable="hp" hp:hslEmbossed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237423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sz="1400" b="1" i="1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22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lang="ko-KR" altLang="en-US" sz="3200" b="1" kern="0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학습 </a:t>
            </a:r>
            <a:r>
              <a:rPr xmlns:mc="http://schemas.openxmlformats.org/markup-compatibility/2006" xmlns:hp="http://schemas.haansoft.com/office/presentation/8.0" lang="en-US" altLang="ko-KR" sz="3200" b="1" kern="0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&amp; </a:t>
            </a:r>
            <a:r>
              <a:rPr xmlns:mc="http://schemas.openxmlformats.org/markup-compatibility/2006" xmlns:hp="http://schemas.haansoft.com/office/presentation/8.0" lang="ko-KR" altLang="en-US" sz="3200" b="1" kern="0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테스트 셋 문제점</a:t>
            </a:r>
            <a:endParaRPr xmlns:mc="http://schemas.openxmlformats.org/markup-compatibility/2006" xmlns:hp="http://schemas.haansoft.com/office/presentation/8.0" lang="ko-KR" altLang="en-US" sz="3200" b="1" kern="0" mc:Ignorable="hp" hp:hslEmbossed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85800" y="1447715"/>
            <a:ext cx="6601521" cy="44119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62354" y="3220940"/>
            <a:ext cx="4060129" cy="1730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/>
              <a:t>적절한 테스트 현장</a:t>
            </a:r>
            <a:r>
              <a:rPr lang="en-US" altLang="ko-KR"/>
              <a:t>(</a:t>
            </a:r>
            <a:r>
              <a:rPr lang="ko-KR" altLang="en-US"/>
              <a:t>카메라 화각</a:t>
            </a:r>
            <a:r>
              <a:rPr lang="en-US" altLang="ko-KR"/>
              <a:t>)</a:t>
            </a:r>
            <a:r>
              <a:rPr lang="ko-KR" altLang="en-US"/>
              <a:t>을 고정해두고 테스트셋을 구성하여 클래스 비율을 맞추기에 어려움</a:t>
            </a: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>
                <a:solidFill>
                  <a:srgbClr val="ff0000"/>
                </a:solidFill>
              </a:rPr>
              <a:t>-&gt;</a:t>
            </a:r>
            <a:r>
              <a:rPr lang="ko-KR" altLang="en-US">
                <a:solidFill>
                  <a:srgbClr val="ff0000"/>
                </a:solidFill>
              </a:rPr>
              <a:t> 최대한 부족한 데이터 수집을 통한 라벨링 테스트 셋 확보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" name="타원 2"/>
          <p:cNvSpPr/>
          <p:nvPr/>
        </p:nvSpPr>
        <p:spPr>
          <a:xfrm>
            <a:off x="2739329" y="4352329"/>
            <a:ext cx="638871" cy="1507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5599308" y="4298848"/>
            <a:ext cx="638871" cy="1507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6316858" y="3340100"/>
            <a:ext cx="638871" cy="24660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39329" y="5994955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solidFill>
                  <a:srgbClr val="ff0000"/>
                </a:solidFill>
              </a:rPr>
              <a:t>Nan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2808" y="6019207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solidFill>
                  <a:srgbClr val="ff0000"/>
                </a:solidFill>
              </a:rPr>
              <a:t>Nan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1887" y="6019207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solidFill>
                  <a:srgbClr val="ff0000"/>
                </a:solidFill>
              </a:rPr>
              <a:t>Nan</a:t>
            </a:r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4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5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6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2570BE1-08E0-7B71-147D-C5A1FD8499CA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8580087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Data-uncertainty </a:t>
            </a:r>
            <a:r>
              <a:rPr lang="ko-KR" altLang="en-US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문제점</a:t>
            </a:r>
            <a:endParaRPr kumimoji="0" lang="ko-KR" altLang="en-US" sz="3200" b="1" i="0" u="none" strike="noStrike" kern="0" cap="none" spc="0" normalizeH="0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  <a:ea typeface="휴먼명조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9C93E9-7CA0-833E-8409-6F659CCFED3F}"/>
              </a:ext>
            </a:extLst>
          </p:cNvPr>
          <p:cNvSpPr txBox="1"/>
          <p:nvPr/>
        </p:nvSpPr>
        <p:spPr>
          <a:xfrm>
            <a:off x="1458257" y="1921121"/>
            <a:ext cx="398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이미지 </a:t>
            </a:r>
            <a:r>
              <a:rPr lang="en-US" altLang="ko-KR" dirty="0"/>
              <a:t>Uncertainty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FFCA0-1CAC-0EC5-3866-7EA55FBC4C6B}"/>
              </a:ext>
            </a:extLst>
          </p:cNvPr>
          <p:cNvSpPr txBox="1"/>
          <p:nvPr/>
        </p:nvSpPr>
        <p:spPr>
          <a:xfrm>
            <a:off x="645952" y="121640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실제 현장 </a:t>
            </a:r>
            <a:r>
              <a:rPr lang="en-US" altLang="ko-KR" dirty="0"/>
              <a:t>CCTV</a:t>
            </a:r>
            <a:r>
              <a:rPr lang="ko-KR" altLang="en-US" dirty="0"/>
              <a:t>로 수집한 데이터를 학습에 이용 시</a:t>
            </a:r>
            <a:r>
              <a:rPr lang="en-US" altLang="ko-KR" dirty="0"/>
              <a:t>, </a:t>
            </a:r>
            <a:r>
              <a:rPr lang="ko-KR" altLang="en-US" dirty="0"/>
              <a:t>마주친 문제점들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846114-3F8B-62E5-BC2E-9F9B97228864}"/>
              </a:ext>
            </a:extLst>
          </p:cNvPr>
          <p:cNvSpPr txBox="1"/>
          <p:nvPr/>
        </p:nvSpPr>
        <p:spPr>
          <a:xfrm>
            <a:off x="6961542" y="1921121"/>
            <a:ext cx="398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영역</a:t>
            </a:r>
            <a:r>
              <a:rPr lang="en-US" altLang="ko-KR" dirty="0"/>
              <a:t>(region)</a:t>
            </a:r>
            <a:r>
              <a:rPr lang="ko-KR" altLang="en-US" dirty="0"/>
              <a:t> </a:t>
            </a:r>
            <a:r>
              <a:rPr lang="en-US" altLang="ko-KR" dirty="0"/>
              <a:t>Uncertainty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1EFC7C8-6CEB-81F3-8865-CA031EFE4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745" y="2625838"/>
            <a:ext cx="4109864" cy="219474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4A9C2E3-1FEB-C5A6-2597-04F0FBF3A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57" y="2625838"/>
            <a:ext cx="3760292" cy="21630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5D890A-068D-98E4-A9DA-8FAA75ADD403}"/>
              </a:ext>
            </a:extLst>
          </p:cNvPr>
          <p:cNvSpPr txBox="1"/>
          <p:nvPr/>
        </p:nvSpPr>
        <p:spPr>
          <a:xfrm>
            <a:off x="677420" y="4920296"/>
            <a:ext cx="47656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카메라의 상태 및 현장 환경에 따른 </a:t>
            </a:r>
            <a:r>
              <a:rPr lang="en-US" altLang="ko-KR" dirty="0"/>
              <a:t>uncertainty</a:t>
            </a:r>
          </a:p>
          <a:p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모델 학습과정에서 어려운</a:t>
            </a:r>
            <a:r>
              <a:rPr lang="en-US" altLang="ko-KR" dirty="0"/>
              <a:t>(noise</a:t>
            </a:r>
            <a:r>
              <a:rPr lang="ko-KR" altLang="en-US" dirty="0"/>
              <a:t>가 심한</a:t>
            </a:r>
            <a:r>
              <a:rPr lang="en-US" altLang="ko-KR" dirty="0"/>
              <a:t>)</a:t>
            </a:r>
            <a:r>
              <a:rPr lang="ko-KR" altLang="en-US" dirty="0"/>
              <a:t> 이미지를 이용하다 보면</a:t>
            </a:r>
            <a:r>
              <a:rPr lang="en-US" altLang="ko-KR" dirty="0"/>
              <a:t>, </a:t>
            </a:r>
            <a:r>
              <a:rPr lang="ko-KR" altLang="en-US" dirty="0"/>
              <a:t>오히려 쉬운 객체를 감지 못하는 부정적 영향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65D976-006F-FEBF-27A1-E27BD915C241}"/>
              </a:ext>
            </a:extLst>
          </p:cNvPr>
          <p:cNvSpPr txBox="1"/>
          <p:nvPr/>
        </p:nvSpPr>
        <p:spPr>
          <a:xfrm>
            <a:off x="6233410" y="4920296"/>
            <a:ext cx="47656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객체의 </a:t>
            </a:r>
            <a:r>
              <a:rPr lang="en-US" altLang="ko-KR" dirty="0"/>
              <a:t>overlap</a:t>
            </a:r>
            <a:r>
              <a:rPr lang="ko-KR" altLang="en-US" dirty="0"/>
              <a:t>에 의한 </a:t>
            </a:r>
            <a:r>
              <a:rPr lang="en-US" altLang="ko-KR" dirty="0"/>
              <a:t>uncertainty</a:t>
            </a:r>
          </a:p>
          <a:p>
            <a:endParaRPr lang="en-US" altLang="ko-KR" dirty="0"/>
          </a:p>
          <a:p>
            <a:r>
              <a:rPr lang="en-US" altLang="ko-KR" dirty="0"/>
              <a:t>-&gt; </a:t>
            </a:r>
            <a:r>
              <a:rPr lang="ko-KR" altLang="en-US" dirty="0"/>
              <a:t>겹쳐 있는 경우</a:t>
            </a:r>
            <a:r>
              <a:rPr lang="en-US" altLang="ko-KR" dirty="0"/>
              <a:t>, </a:t>
            </a:r>
            <a:r>
              <a:rPr lang="ko-KR" altLang="en-US" dirty="0"/>
              <a:t>학습과정에서 올바르지 않은 </a:t>
            </a:r>
            <a:r>
              <a:rPr lang="en-US" altLang="ko-KR" dirty="0"/>
              <a:t>gradient</a:t>
            </a:r>
            <a:r>
              <a:rPr lang="ko-KR" altLang="en-US" dirty="0"/>
              <a:t>로 인한 부정적 영향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03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388</ep:Words>
  <ep:PresentationFormat>와이드스크린</ep:PresentationFormat>
  <ep:Paragraphs>191</ep:Paragraphs>
  <ep:Slides>15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2022-06-22T06:21:29.000</dcterms:created>
  <cp:lastModifiedBy>kyjoo</cp:lastModifiedBy>
  <dcterms:modified xsi:type="dcterms:W3CDTF">2022-08-24T03:51:22.050</dcterms:modified>
  <cp:revision>332</cp:revision>
  <dc:title>PowerPoint Presentation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