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60" r:id="rId1"/>
  </p:sldMasterIdLst>
  <p:sldIdLst>
    <p:sldId id="275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57" r:id="rId17"/>
    <p:sldId id="271" r:id="rId18"/>
    <p:sldId id="261" r:id="rId19"/>
    <p:sldId id="259" r:id="rId20"/>
    <p:sldId id="270" r:id="rId21"/>
    <p:sldId id="292" r:id="rId22"/>
    <p:sldId id="260" r:id="rId23"/>
    <p:sldId id="274" r:id="rId24"/>
    <p:sldId id="273" r:id="rId25"/>
    <p:sldId id="2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horzBarState="maximized">
    <p:restoredLeft sz="19972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365" y="34"/>
      </p:cViewPr>
      <p:guideLst>
        <p:guide orient="horz" pos="2158"/>
        <p:guide pos="383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slide" Target="slides/slide14.xml"  /><Relationship Id="rId16" Type="http://schemas.openxmlformats.org/officeDocument/2006/relationships/slide" Target="slides/slide15.xml"  /><Relationship Id="rId17" Type="http://schemas.openxmlformats.org/officeDocument/2006/relationships/slide" Target="slides/slide16.xml"  /><Relationship Id="rId18" Type="http://schemas.openxmlformats.org/officeDocument/2006/relationships/slide" Target="slides/slide17.xml"  /><Relationship Id="rId19" Type="http://schemas.openxmlformats.org/officeDocument/2006/relationships/slide" Target="slides/slide18.xml"  /><Relationship Id="rId2" Type="http://schemas.openxmlformats.org/officeDocument/2006/relationships/slide" Target="slides/slide1.xml"  /><Relationship Id="rId20" Type="http://schemas.openxmlformats.org/officeDocument/2006/relationships/slide" Target="slides/slide19.xml"  /><Relationship Id="rId21" Type="http://schemas.openxmlformats.org/officeDocument/2006/relationships/slide" Target="slides/slide20.xml"  /><Relationship Id="rId22" Type="http://schemas.openxmlformats.org/officeDocument/2006/relationships/slide" Target="slides/slide21.xml"  /><Relationship Id="rId23" Type="http://schemas.openxmlformats.org/officeDocument/2006/relationships/slide" Target="slides/slide22.xml"  /><Relationship Id="rId24" Type="http://schemas.openxmlformats.org/officeDocument/2006/relationships/slide" Target="slides/slide23.xml"  /><Relationship Id="rId25" Type="http://schemas.openxmlformats.org/officeDocument/2006/relationships/slide" Target="slides/slide24.xml"  /><Relationship Id="rId26" Type="http://schemas.openxmlformats.org/officeDocument/2006/relationships/slide" Target="slides/slide25.xml"  /><Relationship Id="rId27" Type="http://schemas.openxmlformats.org/officeDocument/2006/relationships/presProps" Target="presProps.xml"  /><Relationship Id="rId28" Type="http://schemas.openxmlformats.org/officeDocument/2006/relationships/viewProps" Target="viewProps.xml"  /><Relationship Id="rId29" Type="http://schemas.openxmlformats.org/officeDocument/2006/relationships/theme" Target="theme/theme1.xml"  /><Relationship Id="rId3" Type="http://schemas.openxmlformats.org/officeDocument/2006/relationships/slide" Target="slides/slide2.xml"  /><Relationship Id="rId30" Type="http://schemas.openxmlformats.org/officeDocument/2006/relationships/tableStyles" Target="tableStyles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9.png"  /><Relationship Id="rId4" Type="http://schemas.openxmlformats.org/officeDocument/2006/relationships/image" Target="../media/image10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11.png"  /><Relationship Id="rId4" Type="http://schemas.openxmlformats.org/officeDocument/2006/relationships/image" Target="../media/image12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15.png"  /><Relationship Id="rId4" Type="http://schemas.openxmlformats.org/officeDocument/2006/relationships/image" Target="../media/image16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17.png"  /><Relationship Id="rId4" Type="http://schemas.openxmlformats.org/officeDocument/2006/relationships/image" Target="../media/image18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19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0.png"  /><Relationship Id="rId3" Type="http://schemas.openxmlformats.org/officeDocument/2006/relationships/image" Target="../media/image21.png"  /><Relationship Id="rId4" Type="http://schemas.openxmlformats.org/officeDocument/2006/relationships/image" Target="../media/image22.png"  /><Relationship Id="rId5" Type="http://schemas.openxmlformats.org/officeDocument/2006/relationships/image" Target="../media/image23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4.png"  /><Relationship Id="rId3" Type="http://schemas.openxmlformats.org/officeDocument/2006/relationships/image" Target="../media/image25.png"  /><Relationship Id="rId4" Type="http://schemas.openxmlformats.org/officeDocument/2006/relationships/image" Target="../media/image26.png"  /><Relationship Id="rId5" Type="http://schemas.openxmlformats.org/officeDocument/2006/relationships/image" Target="../media/image27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8.png"  /><Relationship Id="rId3" Type="http://schemas.openxmlformats.org/officeDocument/2006/relationships/image" Target="../media/image29.png"  /><Relationship Id="rId4" Type="http://schemas.openxmlformats.org/officeDocument/2006/relationships/image" Target="../media/image30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31.png"  /><Relationship Id="rId3" Type="http://schemas.openxmlformats.org/officeDocument/2006/relationships/image" Target="../media/image32.png"  /><Relationship Id="rId4" Type="http://schemas.openxmlformats.org/officeDocument/2006/relationships/image" Target="../media/image33.png"  /><Relationship Id="rId5" Type="http://schemas.openxmlformats.org/officeDocument/2006/relationships/image" Target="../media/image34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35.jpe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36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37.jpe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2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3.png"  /><Relationship Id="rId4" Type="http://schemas.openxmlformats.org/officeDocument/2006/relationships/image" Target="../media/image4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5.png"  /><Relationship Id="rId4" Type="http://schemas.openxmlformats.org/officeDocument/2006/relationships/image" Target="../media/image6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7.png"  /><Relationship Id="rId4" Type="http://schemas.openxmlformats.org/officeDocument/2006/relationships/image" Target="../media/image8.pn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b="1" i="1">
              <a:latin typeface="Arial (Headings)"/>
              <a:cs typeface="Arial"/>
            </a:endParaRPr>
          </a:p>
        </p:txBody>
      </p:sp>
      <p:sp>
        <p:nvSpPr>
          <p:cNvPr id="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</p:spPr>
      </p:pic>
      <p:sp>
        <p:nvSpPr>
          <p:cNvPr id="10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>
          <a:xfrm>
            <a:off x="3049348" y="4070306"/>
            <a:ext cx="6088566" cy="54001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현대건설 영상 안전관리 </a:t>
            </a:r>
            <a:r>
              <a:rPr kumimoji="0" lang="en-US" altLang="ko-KR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AI </a:t>
            </a:r>
            <a:r>
              <a:rPr kumimoji="0" lang="ko-KR" altLang="en-US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개발</a:t>
            </a:r>
          </a:p>
          <a:p>
            <a:pPr mar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2800" b="1" i="0" u="none" strike="noStrike" kern="0" cap="none" spc="0" normalizeH="0" baseline="0">
              <a:solidFill>
                <a:srgbClr val="000000"/>
              </a:solidFill>
              <a:effectLst/>
              <a:latin typeface="맑은 고딕"/>
            </a:endParaRPr>
          </a:p>
          <a:p>
            <a:pPr mar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2022-07-01</a:t>
            </a:r>
          </a:p>
          <a:p>
            <a:pPr mar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2800" b="1" i="0" u="none" strike="noStrike" kern="0" cap="none" spc="0" normalizeH="0" baseline="0">
              <a:solidFill>
                <a:srgbClr val="000000"/>
              </a:solidFill>
              <a:effectLst/>
              <a:latin typeface="맑은 고딕"/>
            </a:endParaRPr>
          </a:p>
        </p:txBody>
      </p:sp>
      <p:sp>
        <p:nvSpPr>
          <p:cNvPr id="24" name="Slide Number Placeholder 16"/>
          <p:cNvSpPr>
            <a:spLocks noGrp="1"/>
          </p:cNvSpPr>
          <p:nvPr/>
        </p:nvSpPr>
        <p:spPr>
          <a:xfrm>
            <a:off x="0" y="6595615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Ju</a:t>
            </a:r>
            <a:r>
              <a:rPr lang="en-US" sz="1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ly</a:t>
            </a:r>
            <a:r>
              <a:rPr kumimoji="0" lang="en-US" sz="1400" b="1" i="1" u="none" strike="noStrike" kern="1200" cap="none" spc="0" normalizeH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 </a:t>
            </a:r>
            <a:r>
              <a:rPr lang="en-US" sz="1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01,</a:t>
            </a:r>
            <a:r>
              <a:rPr kumimoji="0" lang="en-US" sz="1400" b="1" i="1" u="none" strike="noStrike" kern="1200" cap="none" spc="0" normalizeH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 2022</a:t>
            </a:r>
            <a:endParaRPr kumimoji="0" lang="en-US" sz="1400" b="1" i="1" u="none" strike="noStrike" kern="1200" cap="none" spc="0" normalizeH="0" baseline="0" dirty="0">
              <a:solidFill>
                <a:srgbClr val="FFFFFF"/>
              </a:solidFill>
              <a:latin typeface="Arial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13570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라벨링 클래스 선정</a:t>
            </a:r>
            <a:endParaRPr kumimoji="0" lang="ko-KR" altLang="en-US" sz="3200" b="1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711248" y="1512602"/>
            <a:ext cx="1773555" cy="6381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Number : 12</a:t>
            </a:r>
          </a:p>
          <a:p>
            <a:pPr algn="l"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Dump Truck</a:t>
            </a:r>
          </a:p>
        </p:txBody>
      </p:sp>
      <p:pic>
        <p:nvPicPr>
          <p:cNvPr id="39" name="그림 38"/>
          <p:cNvPicPr>
            <a:picLocks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80000" y="2160000"/>
            <a:ext cx="4680000" cy="3600000"/>
          </a:xfrm>
          <a:prstGeom prst="rect">
            <a:avLst/>
          </a:prstGeom>
        </p:spPr>
      </p:pic>
      <p:pic>
        <p:nvPicPr>
          <p:cNvPr id="40" name="그림 39"/>
          <p:cNvPicPr>
            <a:picLocks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120000" y="2160000"/>
            <a:ext cx="468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5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라벨링 클래스 선정</a:t>
            </a:r>
            <a:endParaRPr kumimoji="0" lang="ko-KR" altLang="en-US" sz="3200" b="1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711248" y="1512602"/>
            <a:ext cx="1773555" cy="6381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Number : 13</a:t>
            </a:r>
          </a:p>
          <a:p>
            <a: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Mixer Truck</a:t>
            </a:r>
          </a:p>
        </p:txBody>
      </p:sp>
      <p:pic>
        <p:nvPicPr>
          <p:cNvPr id="40" name="그림 39"/>
          <p:cNvPicPr>
            <a:picLocks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80000" y="2160000"/>
            <a:ext cx="4680000" cy="3600000"/>
          </a:xfrm>
          <a:prstGeom prst="rect">
            <a:avLst/>
          </a:prstGeom>
        </p:spPr>
      </p:pic>
      <p:pic>
        <p:nvPicPr>
          <p:cNvPr id="42" name="그림 41"/>
          <p:cNvPicPr>
            <a:picLocks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120000" y="2159999"/>
            <a:ext cx="468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3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라벨링 클래스 선정</a:t>
            </a:r>
            <a:endParaRPr kumimoji="0" lang="ko-KR" altLang="en-US" sz="3200" b="1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711248" y="1512602"/>
            <a:ext cx="1773555" cy="6381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Number : 16</a:t>
            </a:r>
          </a:p>
          <a:p>
            <a: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Cargo Truck</a:t>
            </a: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95987" y="2692257"/>
            <a:ext cx="5600012" cy="2228915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540400" y="2579683"/>
            <a:ext cx="3873699" cy="22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6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라벨링 클래스 선정</a:t>
            </a:r>
            <a:endParaRPr kumimoji="0" lang="ko-KR" altLang="en-US" sz="3200" b="1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711248" y="1512602"/>
            <a:ext cx="1773555" cy="6381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Number : 17</a:t>
            </a:r>
          </a:p>
          <a:p>
            <a:pPr algn="l"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Scissor lift</a:t>
            </a:r>
          </a:p>
        </p:txBody>
      </p:sp>
      <p:pic>
        <p:nvPicPr>
          <p:cNvPr id="38" name="그림 37"/>
          <p:cNvPicPr>
            <a:picLocks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800000" y="2160000"/>
            <a:ext cx="3600000" cy="3600000"/>
          </a:xfrm>
          <a:prstGeom prst="rect">
            <a:avLst/>
          </a:prstGeom>
        </p:spPr>
      </p:pic>
      <p:pic>
        <p:nvPicPr>
          <p:cNvPr id="39" name="그림 38"/>
          <p:cNvPicPr>
            <a:picLocks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759999" y="2160000"/>
            <a:ext cx="216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라벨링 클래스 선정</a:t>
            </a:r>
            <a:endParaRPr kumimoji="0" lang="ko-KR" altLang="en-US" sz="3200" b="1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711248" y="1512602"/>
            <a:ext cx="1773555" cy="6381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Number : 18</a:t>
            </a:r>
          </a:p>
          <a:p>
            <a:pPr algn="l"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Crane-mobile</a:t>
            </a:r>
          </a:p>
        </p:txBody>
      </p:sp>
      <p:pic>
        <p:nvPicPr>
          <p:cNvPr id="38" name="그림 37"/>
          <p:cNvPicPr>
            <a:picLocks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800000" y="2160000"/>
            <a:ext cx="3600000" cy="3600000"/>
          </a:xfrm>
          <a:prstGeom prst="rect">
            <a:avLst/>
          </a:prstGeom>
        </p:spPr>
      </p:pic>
      <p:pic>
        <p:nvPicPr>
          <p:cNvPr id="39" name="그림 38"/>
          <p:cNvPicPr>
            <a:picLocks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760000" y="21600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6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u="none" strike="noStrike" kern="0" cap="none" spc="0" normalizeH="0" baseline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라벨링</a:t>
            </a:r>
            <a:r>
              <a:rPr kumimoji="0" lang="ko-KR" altLang="en-US" sz="3200" b="1" u="none" strike="noStrike" kern="0" cap="none" spc="0" normalizeH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 클래스</a:t>
            </a:r>
            <a:endParaRPr kumimoji="0" lang="ko-KR" altLang="en-US" sz="3200" b="1" u="none" strike="noStrike" kern="0" cap="none" spc="0" normalizeH="0" baseline="0" dirty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305592" y="1958807"/>
            <a:ext cx="7359114" cy="3726530"/>
          </a:xfrm>
          <a:prstGeom prst="rect">
            <a:avLst/>
          </a:prstGeom>
          <a:ln>
            <a:solidFill>
              <a:schemeClr val="dk1"/>
            </a:solidFill>
          </a:ln>
        </p:spPr>
      </p:pic>
      <p:sp>
        <p:nvSpPr>
          <p:cNvPr id="34" name="Rectangle 5"/>
          <p:cNvSpPr>
            <a:spLocks noGrp="1" noChangeArrowheads="1"/>
          </p:cNvSpPr>
          <p:nvPr/>
        </p:nvSpPr>
        <p:spPr>
          <a:xfrm>
            <a:off x="800637" y="1098828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0" cap="none" spc="0" normalizeH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 히스토리</a:t>
            </a:r>
            <a:endParaRPr kumimoji="0" lang="ko-KR" altLang="en-US" sz="2000" b="1" i="0" u="none" strike="noStrike" kern="0" cap="none" spc="0" normalizeH="0" baseline="0" dirty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</p:spTree>
    <p:extLst>
      <p:ext uri="{BB962C8B-B14F-4D97-AF65-F5344CB8AC3E}">
        <p14:creationId xmlns:p14="http://schemas.microsoft.com/office/powerpoint/2010/main" val="23742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723679"/>
              </p:ext>
            </p:extLst>
          </p:nvPr>
        </p:nvGraphicFramePr>
        <p:xfrm>
          <a:off x="627931" y="1025919"/>
          <a:ext cx="10786392" cy="4391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0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0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06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06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06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06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06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306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98861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Model​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tc gridSpan="8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Average Precision​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vl="0">
                        <a:defRPr/>
                      </a:pP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>
                        <a:defRPr/>
                      </a:pP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>
                        <a:defRPr/>
                      </a:pP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>
                        <a:defRPr/>
                      </a:pP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>
                        <a:defRPr/>
                      </a:pP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>
                        <a:defRPr/>
                      </a:pP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>
                        <a:defRPr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861">
                <a:tc vMerge="1">
                  <a:txBody>
                    <a:bodyPr/>
                    <a:lstStyle/>
                    <a:p>
                      <a:pPr lvl="0">
                        <a:defRPr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Excavator​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Dodge​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Forklift 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Dump Truck​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Mixer Truck​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Cargo Truck​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Scissor life​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Crane​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262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>
                          <a:effectLst/>
                        </a:rPr>
                        <a:t>Faster RCNN ResNet50​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0.425​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0.664​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0.049​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nan​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0.08​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nan​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262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>
                          <a:effectLst/>
                        </a:rPr>
                        <a:t>Faster RCNN ResNet50 Finetune on CCTV train set​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0.661​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0.046​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0.707​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0.372​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nan​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0.582​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nan​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0.521​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262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>
                          <a:effectLst/>
                        </a:rPr>
                        <a:t>Faster RCNN </a:t>
                      </a:r>
                      <a:r>
                        <a:rPr lang="en-US" sz="1200" dirty="0" err="1">
                          <a:effectLst/>
                        </a:rPr>
                        <a:t>ConvNext</a:t>
                      </a:r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0.381​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0.79​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0.034​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nan​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0.048​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nan​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262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>
                          <a:effectLst/>
                        </a:rPr>
                        <a:t>Faster RCNN ConvNext  Finetune on CCTV train set​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0.699​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0.008​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0.664​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0.464​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nan​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0.705​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nan​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0.736​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2623">
                <a:tc>
                  <a:txBody>
                    <a:bodyPr/>
                    <a:lstStyle/>
                    <a:p>
                      <a:pPr lvl="0" algn="ctr">
                        <a:buNone/>
                        <a:defRPr/>
                      </a:pPr>
                      <a:r>
                        <a:rPr lang="en-US" sz="1200" b="1" dirty="0">
                          <a:effectLst/>
                        </a:rPr>
                        <a:t>Ensemble models</a:t>
                      </a:r>
                    </a:p>
                    <a:p>
                      <a:pPr lvl="0" algn="ctr">
                        <a:buNone/>
                        <a:defRPr/>
                      </a:pPr>
                      <a:endParaRPr lang="en-US" sz="1200" b="1" dirty="0">
                        <a:effectLst/>
                      </a:endParaRPr>
                    </a:p>
                    <a:p>
                      <a:pPr lvl="0" algn="ctr">
                        <a:buNone/>
                        <a:defRPr/>
                      </a:pPr>
                      <a:r>
                        <a:rPr lang="en-US" sz="1200" b="1" dirty="0" err="1">
                          <a:effectLst/>
                        </a:rPr>
                        <a:t>ResNet</a:t>
                      </a:r>
                      <a:r>
                        <a:rPr lang="en-US" sz="1200" b="1" dirty="0">
                          <a:effectLst/>
                        </a:rPr>
                        <a:t> + </a:t>
                      </a:r>
                      <a:r>
                        <a:rPr lang="en-US" sz="1200" b="1" dirty="0" err="1">
                          <a:effectLst/>
                        </a:rPr>
                        <a:t>Tood</a:t>
                      </a:r>
                      <a:r>
                        <a:rPr lang="en-US" sz="1200" b="1" dirty="0">
                          <a:effectLst/>
                        </a:rPr>
                        <a:t> + </a:t>
                      </a:r>
                      <a:r>
                        <a:rPr lang="en-US" sz="1200" b="1" dirty="0" err="1">
                          <a:effectLst/>
                        </a:rPr>
                        <a:t>ConvNeXt</a:t>
                      </a: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  <a:defRPr/>
                      </a:pPr>
                      <a:r>
                        <a:rPr lang="en-US" sz="1100" b="1">
                          <a:effectLst/>
                        </a:rPr>
                        <a:t>0.5121</a:t>
                      </a:r>
                      <a:endParaRPr lang="en-US"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  <a:defRPr/>
                      </a:pPr>
                      <a:r>
                        <a:rPr lang="en-US" sz="1100" b="1">
                          <a:effectLst/>
                        </a:rPr>
                        <a:t>0.086</a:t>
                      </a:r>
                      <a:endParaRPr lang="en-US"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  <a:defRPr/>
                      </a:pPr>
                      <a:r>
                        <a:rPr lang="en-US" sz="1100" b="1">
                          <a:effectLst/>
                        </a:rPr>
                        <a:t>0.5158</a:t>
                      </a:r>
                      <a:endParaRPr lang="en-US"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  <a:defRPr/>
                      </a:pPr>
                      <a:r>
                        <a:rPr lang="en-US" sz="1100" b="1">
                          <a:effectLst/>
                        </a:rPr>
                        <a:t>0.5637</a:t>
                      </a:r>
                      <a:endParaRPr lang="en-US"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  <a:defRPr/>
                      </a:pPr>
                      <a:r>
                        <a:rPr lang="en-US" sz="1100" b="1">
                          <a:effectLst/>
                        </a:rPr>
                        <a:t>nan</a:t>
                      </a:r>
                      <a:endParaRPr lang="en-US"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  <a:defRPr/>
                      </a:pPr>
                      <a:r>
                        <a:rPr lang="en-US" sz="1100" b="1">
                          <a:effectLst/>
                        </a:rPr>
                        <a:t>0.8591</a:t>
                      </a:r>
                      <a:endParaRPr lang="en-US"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  <a:defRPr/>
                      </a:pPr>
                      <a:r>
                        <a:rPr lang="en-US" sz="1100" b="1">
                          <a:effectLst/>
                        </a:rPr>
                        <a:t>nan</a:t>
                      </a:r>
                      <a:endParaRPr lang="en-US"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  <a:defRPr/>
                      </a:pPr>
                      <a:r>
                        <a:rPr lang="en-US" sz="1100" b="1" dirty="0">
                          <a:effectLst/>
                        </a:rPr>
                        <a:t>0.939</a:t>
                      </a:r>
                      <a:endParaRPr lang="en-US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Oval 13"/>
          <p:cNvSpPr/>
          <p:nvPr/>
        </p:nvSpPr>
        <p:spPr>
          <a:xfrm>
            <a:off x="712598" y="4523314"/>
            <a:ext cx="1434466" cy="49911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/>
          </a:p>
        </p:txBody>
      </p:sp>
      <p:sp>
        <p:nvSpPr>
          <p:cNvPr id="19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0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21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22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23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24" name="Rectangle 5"/>
          <p:cNvSpPr>
            <a:spLocks noGrp="1" noChangeArrowheads="1"/>
          </p:cNvSpPr>
          <p:nvPr/>
        </p:nvSpPr>
        <p:spPr>
          <a:xfrm>
            <a:off x="509942" y="215631"/>
            <a:ext cx="8580087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i="0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건설장비 모델 성능 비교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23058F-0710-363F-1AAD-9AE366177A3F}"/>
              </a:ext>
            </a:extLst>
          </p:cNvPr>
          <p:cNvSpPr txBox="1"/>
          <p:nvPr/>
        </p:nvSpPr>
        <p:spPr>
          <a:xfrm>
            <a:off x="3769043" y="5680488"/>
            <a:ext cx="7795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테스트셋</a:t>
            </a:r>
            <a:r>
              <a:rPr lang="en-US" altLang="ko-KR" dirty="0"/>
              <a:t>(</a:t>
            </a:r>
            <a:r>
              <a:rPr lang="ko-KR" altLang="en-US" dirty="0"/>
              <a:t>현장 번호</a:t>
            </a:r>
            <a:r>
              <a:rPr lang="en-US" altLang="ko-KR" dirty="0"/>
              <a:t>: 04)</a:t>
            </a:r>
            <a:r>
              <a:rPr lang="ko-KR" altLang="en-US" dirty="0"/>
              <a:t>의 특성상 </a:t>
            </a:r>
            <a:r>
              <a:rPr lang="ko-KR" altLang="en-US" dirty="0" err="1"/>
              <a:t>도저를</a:t>
            </a:r>
            <a:r>
              <a:rPr lang="ko-KR" altLang="en-US" dirty="0"/>
              <a:t> 감지하기 어려운 환경이 였고</a:t>
            </a:r>
            <a:r>
              <a:rPr lang="en-US" altLang="ko-KR" dirty="0"/>
              <a:t>, </a:t>
            </a:r>
            <a:r>
              <a:rPr lang="ko-KR" altLang="en-US" dirty="0"/>
              <a:t>이때문에 </a:t>
            </a:r>
            <a:r>
              <a:rPr lang="en-US" altLang="ko-KR" dirty="0"/>
              <a:t>AP</a:t>
            </a:r>
            <a:r>
              <a:rPr lang="ko-KR" altLang="en-US" dirty="0"/>
              <a:t>값 평균이 낮아짐 </a:t>
            </a:r>
          </a:p>
        </p:txBody>
      </p: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8243FEE2-9291-7C8C-262E-3FE2B70C898B}"/>
              </a:ext>
            </a:extLst>
          </p:cNvPr>
          <p:cNvCxnSpPr/>
          <p:nvPr/>
        </p:nvCxnSpPr>
        <p:spPr>
          <a:xfrm flipH="1" flipV="1">
            <a:off x="4105835" y="5022430"/>
            <a:ext cx="89647" cy="5446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27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>
            <a:extLst>
              <a:ext uri="{FF2B5EF4-FFF2-40B4-BE49-F238E27FC236}">
                <a16:creationId xmlns:a16="http://schemas.microsoft.com/office/drawing/2014/main" id="{35C30B9E-B89B-C74C-9267-63738A289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32" y="3954018"/>
            <a:ext cx="4322131" cy="2430711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26B3995-AA98-04BD-F6DF-2513787E1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985" y="4011050"/>
            <a:ext cx="4286449" cy="2373679"/>
          </a:xfrm>
          <a:prstGeom prst="rect">
            <a:avLst/>
          </a:prstGeom>
        </p:spPr>
      </p:pic>
      <p:sp>
        <p:nvSpPr>
          <p:cNvPr id="12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4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5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6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87999" y="4022117"/>
            <a:ext cx="192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cs typeface="Calibri"/>
              </a:rPr>
              <a:t>ResNet-50 </a:t>
            </a:r>
            <a:r>
              <a:rPr lang="en-US" altLang="ko-KR" b="1" dirty="0">
                <a:cs typeface="Calibri"/>
              </a:rPr>
              <a:t>with FT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6174977E-421F-276D-DBAB-967B043CB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33" y="1394255"/>
            <a:ext cx="4286448" cy="2422775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387999" y="1412780"/>
            <a:ext cx="1405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b="1" dirty="0" err="1">
                <a:solidFill>
                  <a:srgbClr val="FF0000"/>
                </a:solidFill>
                <a:cs typeface="Calibri"/>
              </a:rPr>
              <a:t>Tood</a:t>
            </a:r>
            <a:r>
              <a:rPr lang="en-US" altLang="ko-KR" b="1" dirty="0">
                <a:solidFill>
                  <a:srgbClr val="FF0000"/>
                </a:solidFill>
                <a:cs typeface="Calibri"/>
              </a:rPr>
              <a:t> </a:t>
            </a:r>
            <a:r>
              <a:rPr lang="en-US" altLang="ko-KR" b="1" dirty="0">
                <a:cs typeface="Calibri"/>
              </a:rPr>
              <a:t>with FT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948518" y="4032582"/>
            <a:ext cx="1885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err="1">
                <a:solidFill>
                  <a:srgbClr val="FF0000"/>
                </a:solidFill>
                <a:cs typeface="Calibri"/>
              </a:rPr>
              <a:t>ConvNeXt</a:t>
            </a:r>
            <a:r>
              <a:rPr lang="en-US" altLang="ko-KR" b="1" dirty="0">
                <a:solidFill>
                  <a:srgbClr val="FF0000"/>
                </a:solidFill>
                <a:cs typeface="Calibri"/>
              </a:rPr>
              <a:t> </a:t>
            </a:r>
            <a:r>
              <a:rPr lang="en-US" altLang="ko-KR" b="1" dirty="0">
                <a:cs typeface="Calibri"/>
              </a:rPr>
              <a:t>with FT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1B190B8-491A-F908-CC35-B5D760EE4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390" y="881519"/>
            <a:ext cx="5214635" cy="2935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5967B70D-BAD8-33A4-263F-B724A2C5FBB6}"/>
              </a:ext>
            </a:extLst>
          </p:cNvPr>
          <p:cNvSpPr/>
          <p:nvPr/>
        </p:nvSpPr>
        <p:spPr>
          <a:xfrm>
            <a:off x="5526611" y="943051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cs typeface="Calibri"/>
              </a:rPr>
              <a:t>Ensemble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C150B6F4-0096-739A-C153-9305715D2D00}"/>
              </a:ext>
            </a:extLst>
          </p:cNvPr>
          <p:cNvSpPr>
            <a:spLocks noGrp="1" noChangeArrowheads="1"/>
          </p:cNvSpPr>
          <p:nvPr/>
        </p:nvSpPr>
        <p:spPr>
          <a:xfrm>
            <a:off x="509942" y="215631"/>
            <a:ext cx="8580087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i="0" u="none" strike="noStrike" kern="0" cap="none" spc="0" normalizeH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건설장비 모델 </a:t>
            </a:r>
            <a:r>
              <a:rPr kumimoji="0" lang="en-US" altLang="ko-KR" sz="3200" b="1" i="0" u="none" strike="noStrike" kern="0" cap="none" spc="0" normalizeH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ensemble</a:t>
            </a:r>
            <a:endParaRPr kumimoji="0" lang="ko-KR" altLang="en-US" sz="3200" b="1" i="0" u="none" strike="noStrike" kern="0" cap="none" spc="0" normalizeH="0" baseline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  <a:ea typeface="휴먼명조"/>
            </a:endParaRPr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87DB1C7C-F590-9B1F-D199-DD8C4F468999}"/>
              </a:ext>
            </a:extLst>
          </p:cNvPr>
          <p:cNvCxnSpPr>
            <a:cxnSpLocks/>
          </p:cNvCxnSpPr>
          <p:nvPr/>
        </p:nvCxnSpPr>
        <p:spPr>
          <a:xfrm flipV="1">
            <a:off x="4666226" y="2605642"/>
            <a:ext cx="1752503" cy="273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57918CF0-C5D3-647D-07EA-DD3E0F0A547F}"/>
              </a:ext>
            </a:extLst>
          </p:cNvPr>
          <p:cNvCxnSpPr>
            <a:cxnSpLocks/>
          </p:cNvCxnSpPr>
          <p:nvPr/>
        </p:nvCxnSpPr>
        <p:spPr>
          <a:xfrm flipV="1">
            <a:off x="5526611" y="3073462"/>
            <a:ext cx="892118" cy="8262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CC64CDBE-53ED-CFC9-5099-2861D624D056}"/>
              </a:ext>
            </a:extLst>
          </p:cNvPr>
          <p:cNvCxnSpPr>
            <a:cxnSpLocks/>
          </p:cNvCxnSpPr>
          <p:nvPr/>
        </p:nvCxnSpPr>
        <p:spPr>
          <a:xfrm flipV="1">
            <a:off x="3863002" y="2825418"/>
            <a:ext cx="2555727" cy="12071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87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>
            <a:extLst>
              <a:ext uri="{FF2B5EF4-FFF2-40B4-BE49-F238E27FC236}">
                <a16:creationId xmlns:a16="http://schemas.microsoft.com/office/drawing/2014/main" id="{9E0B621C-A54A-B26D-BB13-82B44A4C6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986" y="3998106"/>
            <a:ext cx="4315276" cy="239308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11120213-0C51-564C-5246-A30ECE726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05" y="1357743"/>
            <a:ext cx="4368372" cy="245671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4D2822AF-9153-046A-BC6A-533DB6B6F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05" y="3980874"/>
            <a:ext cx="4315275" cy="2401679"/>
          </a:xfrm>
          <a:prstGeom prst="rect">
            <a:avLst/>
          </a:prstGeom>
        </p:spPr>
      </p:pic>
      <p:sp>
        <p:nvSpPr>
          <p:cNvPr id="12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4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5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6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87999" y="4022117"/>
            <a:ext cx="192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cs typeface="Calibri"/>
              </a:rPr>
              <a:t>ResNet-50 </a:t>
            </a:r>
            <a:r>
              <a:rPr lang="en-US" altLang="ko-KR" b="1" dirty="0">
                <a:cs typeface="Calibri"/>
              </a:rPr>
              <a:t>with FT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87999" y="1412780"/>
            <a:ext cx="1405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b="1" dirty="0" err="1">
                <a:solidFill>
                  <a:srgbClr val="FF0000"/>
                </a:solidFill>
                <a:cs typeface="Calibri"/>
              </a:rPr>
              <a:t>Tood</a:t>
            </a:r>
            <a:r>
              <a:rPr lang="en-US" altLang="ko-KR" b="1" dirty="0">
                <a:solidFill>
                  <a:srgbClr val="FF0000"/>
                </a:solidFill>
                <a:cs typeface="Calibri"/>
              </a:rPr>
              <a:t> </a:t>
            </a:r>
            <a:r>
              <a:rPr lang="en-US" altLang="ko-KR" b="1" dirty="0">
                <a:cs typeface="Calibri"/>
              </a:rPr>
              <a:t>with FT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948518" y="4032582"/>
            <a:ext cx="1885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err="1">
                <a:solidFill>
                  <a:srgbClr val="FF0000"/>
                </a:solidFill>
                <a:cs typeface="Calibri"/>
              </a:rPr>
              <a:t>ConvNeXt</a:t>
            </a:r>
            <a:r>
              <a:rPr lang="en-US" altLang="ko-KR" b="1" dirty="0">
                <a:solidFill>
                  <a:srgbClr val="FF0000"/>
                </a:solidFill>
                <a:cs typeface="Calibri"/>
              </a:rPr>
              <a:t> </a:t>
            </a:r>
            <a:r>
              <a:rPr lang="en-US" altLang="ko-KR" b="1" dirty="0">
                <a:cs typeface="Calibri"/>
              </a:rPr>
              <a:t>with FT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5967B70D-BAD8-33A4-263F-B724A2C5FBB6}"/>
              </a:ext>
            </a:extLst>
          </p:cNvPr>
          <p:cNvSpPr/>
          <p:nvPr/>
        </p:nvSpPr>
        <p:spPr>
          <a:xfrm>
            <a:off x="5526611" y="943051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cs typeface="Calibri"/>
              </a:rPr>
              <a:t>Ensemble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92570BE1-08E0-7B71-147D-C5A1FD8499CA}"/>
              </a:ext>
            </a:extLst>
          </p:cNvPr>
          <p:cNvSpPr>
            <a:spLocks noGrp="1" noChangeArrowheads="1"/>
          </p:cNvSpPr>
          <p:nvPr/>
        </p:nvSpPr>
        <p:spPr>
          <a:xfrm>
            <a:off x="509942" y="215631"/>
            <a:ext cx="8580087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i="0" u="none" strike="noStrike" kern="0" cap="none" spc="0" normalizeH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건설장비 모델 </a:t>
            </a:r>
            <a:r>
              <a:rPr kumimoji="0" lang="en-US" altLang="ko-KR" sz="3200" b="1" i="0" u="none" strike="noStrike" kern="0" cap="none" spc="0" normalizeH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ensemble</a:t>
            </a:r>
            <a:endParaRPr kumimoji="0" lang="ko-KR" altLang="en-US" sz="3200" b="1" i="0" u="none" strike="noStrike" kern="0" cap="none" spc="0" normalizeH="0" baseline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  <a:ea typeface="휴먼명조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A5BE68F7-9F65-5978-6FA0-AF5AB70F8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210" y="831673"/>
            <a:ext cx="5381625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E03748A8-8883-FE97-5F9E-B9897F398A31}"/>
              </a:ext>
            </a:extLst>
          </p:cNvPr>
          <p:cNvCxnSpPr>
            <a:cxnSpLocks/>
          </p:cNvCxnSpPr>
          <p:nvPr/>
        </p:nvCxnSpPr>
        <p:spPr>
          <a:xfrm flipV="1">
            <a:off x="4666226" y="2605642"/>
            <a:ext cx="1752503" cy="273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B007EA8E-3290-D67E-B229-2536FF04D8FE}"/>
              </a:ext>
            </a:extLst>
          </p:cNvPr>
          <p:cNvCxnSpPr>
            <a:cxnSpLocks/>
          </p:cNvCxnSpPr>
          <p:nvPr/>
        </p:nvCxnSpPr>
        <p:spPr>
          <a:xfrm flipV="1">
            <a:off x="5526611" y="3073462"/>
            <a:ext cx="892118" cy="8262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69168D08-1580-BF36-FD31-706F479EA833}"/>
              </a:ext>
            </a:extLst>
          </p:cNvPr>
          <p:cNvCxnSpPr>
            <a:cxnSpLocks/>
          </p:cNvCxnSpPr>
          <p:nvPr/>
        </p:nvCxnSpPr>
        <p:spPr>
          <a:xfrm flipV="1">
            <a:off x="3863002" y="2825418"/>
            <a:ext cx="2555727" cy="12071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53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495831"/>
              </p:ext>
            </p:extLst>
          </p:nvPr>
        </p:nvGraphicFramePr>
        <p:xfrm>
          <a:off x="2601157" y="1401421"/>
          <a:ext cx="3726395" cy="4730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4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2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effectLst/>
                        </a:rPr>
                        <a:t>Model</a:t>
                      </a:r>
                      <a:endParaRPr lang="en-US" sz="1100" b="1" dirty="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effectLst/>
                        </a:rPr>
                        <a:t>Average Precision</a:t>
                      </a:r>
                      <a:endParaRPr lang="en-US" sz="1100" b="1" dirty="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lvl="0">
                        <a:defRPr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b="1" dirty="0">
                          <a:effectLst/>
                          <a:latin typeface="Arial"/>
                        </a:rPr>
                        <a:t>Worker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Faster RCNN ResNet50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effectLst/>
                        </a:rPr>
                        <a:t>0.24</a:t>
                      </a:r>
                      <a:endParaRPr lang="en-US" sz="1100" dirty="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662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Faster RCNN ResNet50 Finetune on CCTV train set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effectLst/>
                        </a:rPr>
                        <a:t>0.33</a:t>
                      </a:r>
                      <a:endParaRPr lang="en-US" sz="1100" dirty="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dirty="0">
                        <a:effectLst/>
                      </a:endParaRPr>
                    </a:p>
                    <a:p>
                      <a:pPr algn="ctr">
                        <a:defRPr/>
                      </a:pPr>
                      <a:r>
                        <a:rPr lang="en-US" altLang="ko-KR" sz="1100" dirty="0">
                          <a:effectLst/>
                        </a:rPr>
                        <a:t>Yolo v5-x Finetune </a:t>
                      </a:r>
                    </a:p>
                    <a:p>
                      <a:pPr algn="ctr">
                        <a:defRPr/>
                      </a:pPr>
                      <a:r>
                        <a:rPr lang="en-US" altLang="ko-KR" sz="1100" dirty="0">
                          <a:effectLst/>
                        </a:rPr>
                        <a:t>On CCTV train set</a:t>
                      </a:r>
                    </a:p>
                    <a:p>
                      <a:pPr algn="ctr">
                        <a:defRPr/>
                      </a:pPr>
                      <a:endParaRPr lang="en-US" sz="1100" dirty="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100" dirty="0">
                          <a:effectLst/>
                        </a:rPr>
                        <a:t>0.20</a:t>
                      </a:r>
                      <a:endParaRPr lang="en-US" altLang="ko-KR" sz="1100" dirty="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effectLst/>
                        </a:rPr>
                        <a:t>Tood-101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effectLst/>
                        </a:rPr>
                        <a:t>Finetune on CCTV train set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100" dirty="0">
                          <a:effectLst/>
                          <a:latin typeface="Arial"/>
                        </a:rPr>
                        <a:t>0.35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effectLst/>
                        </a:rPr>
                        <a:t>Faster RCNN </a:t>
                      </a:r>
                      <a:r>
                        <a:rPr lang="en-US" altLang="ko-KR" sz="1100" dirty="0" err="1">
                          <a:effectLst/>
                        </a:rPr>
                        <a:t>ConvNeXt</a:t>
                      </a:r>
                      <a:r>
                        <a:rPr lang="en-US" altLang="ko-KR" sz="1100" dirty="0">
                          <a:effectLst/>
                        </a:rPr>
                        <a:t> – t 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effectLst/>
                          <a:latin typeface="Arial"/>
                        </a:rPr>
                        <a:t>0.29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3348298768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effectLst/>
                        </a:rPr>
                        <a:t>Faster RCNN </a:t>
                      </a:r>
                      <a:r>
                        <a:rPr lang="en-US" altLang="ko-KR" sz="1100" dirty="0" err="1">
                          <a:effectLst/>
                        </a:rPr>
                        <a:t>ConvNeXt</a:t>
                      </a:r>
                      <a:r>
                        <a:rPr lang="en-US" altLang="ko-KR" sz="1100" dirty="0">
                          <a:effectLst/>
                        </a:rPr>
                        <a:t> – t Finetune on CCTV train set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effectLst/>
                          <a:latin typeface="Arial"/>
                        </a:rPr>
                        <a:t>0.37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2887920978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7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8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/>
        </p:nvSpPr>
        <p:spPr>
          <a:xfrm>
            <a:off x="509942" y="215631"/>
            <a:ext cx="11269498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i="0" u="none" strike="noStrike" kern="0" cap="none" spc="0" normalizeH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작업자 감지 모델 성능 </a:t>
            </a:r>
            <a:r>
              <a:rPr lang="ko-KR" altLang="en-US" sz="32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비교</a:t>
            </a:r>
            <a:endParaRPr kumimoji="0" lang="en-US" altLang="ko-KR" sz="3200" b="1" i="0" u="none" strike="noStrike" kern="0" cap="none" spc="0" normalizeH="0" baseline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  <a:ea typeface="휴먼명조"/>
            </a:endParaRPr>
          </a:p>
        </p:txBody>
      </p:sp>
      <p:sp>
        <p:nvSpPr>
          <p:cNvPr id="13" name="오른쪽 대괄호 12">
            <a:extLst>
              <a:ext uri="{FF2B5EF4-FFF2-40B4-BE49-F238E27FC236}">
                <a16:creationId xmlns:a16="http://schemas.microsoft.com/office/drawing/2014/main" id="{4D10BD45-61EB-FFA6-AC6A-E2BD1F0163F6}"/>
              </a:ext>
            </a:extLst>
          </p:cNvPr>
          <p:cNvSpPr/>
          <p:nvPr/>
        </p:nvSpPr>
        <p:spPr>
          <a:xfrm>
            <a:off x="6423212" y="4895881"/>
            <a:ext cx="255494" cy="878542"/>
          </a:xfrm>
          <a:prstGeom prst="righ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98697-C441-1872-DE75-4F689DE71974}"/>
              </a:ext>
            </a:extLst>
          </p:cNvPr>
          <p:cNvSpPr txBox="1"/>
          <p:nvPr/>
        </p:nvSpPr>
        <p:spPr>
          <a:xfrm>
            <a:off x="6550959" y="5150486"/>
            <a:ext cx="3613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  <a:defRPr/>
            </a:pPr>
            <a:r>
              <a:rPr lang="en-US" altLang="ko-KR" sz="1800" b="1" dirty="0">
                <a:solidFill>
                  <a:srgbClr val="FF0000"/>
                </a:solidFill>
                <a:effectLst/>
              </a:rPr>
              <a:t>Ensemble models   </a:t>
            </a:r>
            <a:r>
              <a:rPr lang="en-US" altLang="ko-KR" sz="1800" b="1" dirty="0" err="1">
                <a:effectLst/>
              </a:rPr>
              <a:t>mAP</a:t>
            </a:r>
            <a:r>
              <a:rPr lang="en-US" altLang="ko-KR" sz="1800" b="1" dirty="0">
                <a:effectLst/>
              </a:rPr>
              <a:t> :  0.39 </a:t>
            </a:r>
            <a:endParaRPr lang="en-US" altLang="ko-KR" sz="1800" b="1" dirty="0"/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342A6107-B585-9BC0-89A2-7C49B089D8FD}"/>
              </a:ext>
            </a:extLst>
          </p:cNvPr>
          <p:cNvSpPr/>
          <p:nvPr/>
        </p:nvSpPr>
        <p:spPr>
          <a:xfrm>
            <a:off x="6781801" y="5128336"/>
            <a:ext cx="1845265" cy="43422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D357E2-0C9F-9993-2487-9E57B1CFE234}"/>
              </a:ext>
            </a:extLst>
          </p:cNvPr>
          <p:cNvSpPr txBox="1"/>
          <p:nvPr/>
        </p:nvSpPr>
        <p:spPr>
          <a:xfrm>
            <a:off x="6969605" y="1578900"/>
            <a:ext cx="4809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사용한 테스트셋이 감지하기 어려운 환경이 였고</a:t>
            </a:r>
            <a:r>
              <a:rPr lang="en-US" altLang="ko-KR" dirty="0"/>
              <a:t>, </a:t>
            </a:r>
            <a:r>
              <a:rPr lang="ko-KR" altLang="en-US" dirty="0"/>
              <a:t>이때문에 </a:t>
            </a:r>
            <a:r>
              <a:rPr lang="en-US" altLang="ko-KR" dirty="0"/>
              <a:t>AP</a:t>
            </a:r>
            <a:r>
              <a:rPr lang="ko-KR" altLang="en-US" dirty="0"/>
              <a:t>값이 전반적으로 낮으나</a:t>
            </a:r>
            <a:r>
              <a:rPr lang="en-US" altLang="ko-KR" dirty="0"/>
              <a:t>,</a:t>
            </a:r>
          </a:p>
          <a:p>
            <a:endParaRPr lang="en-US" altLang="ko-KR" dirty="0"/>
          </a:p>
          <a:p>
            <a:r>
              <a:rPr lang="ko-KR" altLang="en-US" dirty="0"/>
              <a:t>실제 </a:t>
            </a:r>
            <a:r>
              <a:rPr lang="en-US" altLang="ko-KR" dirty="0"/>
              <a:t>inference video</a:t>
            </a:r>
            <a:r>
              <a:rPr lang="ko-KR" altLang="en-US" dirty="0"/>
              <a:t>에서는 높은 인식율을 보임 </a:t>
            </a:r>
          </a:p>
        </p:txBody>
      </p:sp>
    </p:spTree>
    <p:extLst>
      <p:ext uri="{BB962C8B-B14F-4D97-AF65-F5344CB8AC3E}">
        <p14:creationId xmlns:p14="http://schemas.microsoft.com/office/powerpoint/2010/main" val="32080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200" b="1" i="1" kern="0" spc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목차</a:t>
            </a:r>
            <a:endParaRPr lang="ko-KR" altLang="en-US" sz="3200" b="1" i="1" kern="0" spc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b="1" i="1">
              <a:latin typeface="Arial (Headings)"/>
              <a:cs typeface="Arial"/>
            </a:endParaRPr>
          </a:p>
        </p:txBody>
      </p:sp>
      <p:sp>
        <p:nvSpPr>
          <p:cNvPr id="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</p:spPr>
      </p:pic>
      <p:sp>
        <p:nvSpPr>
          <p:cNvPr id="10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8171" y="3063240"/>
            <a:ext cx="122663" cy="111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>
          <a:xfrm>
            <a:off x="1765387" y="2883217"/>
            <a:ext cx="6088566" cy="548223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latinLnBrk="1">
              <a:lnSpc>
                <a:spcPct val="150000"/>
              </a:lnSpc>
              <a:spcBef>
                <a:spcPts val="0"/>
              </a:spcBef>
              <a:defRPr/>
            </a:pPr>
            <a:r>
              <a:rPr lang="ko-KR" altLang="en-US" sz="2800" b="1" kern="0">
                <a:solidFill>
                  <a:srgbClr val="000000"/>
                </a:solidFill>
                <a:latin typeface="맑은 고딕"/>
              </a:rPr>
              <a:t>라벨링 클래스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68171" y="3603307"/>
            <a:ext cx="122663" cy="111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>
          <a:xfrm>
            <a:off x="1764220" y="3423285"/>
            <a:ext cx="6792851" cy="548223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건설장비 모델 </a:t>
            </a:r>
            <a:endParaRPr kumimoji="0" lang="ko-KR" altLang="en-US" sz="2800" b="1" i="0" u="none" strike="noStrike" kern="0" cap="none" spc="0" normalizeH="0" baseline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15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sp>
        <p:nvSpPr>
          <p:cNvPr id="16" name="Rectangle 12"/>
          <p:cNvSpPr/>
          <p:nvPr/>
        </p:nvSpPr>
        <p:spPr>
          <a:xfrm>
            <a:off x="1368171" y="4143375"/>
            <a:ext cx="122663" cy="111378"/>
          </a:xfrm>
          <a:prstGeom prst="rect">
            <a:avLst/>
          </a:prstGeom>
          <a:solidFill>
            <a:srgbClr val="4472C4">
              <a:alpha val="100000"/>
            </a:srgbClr>
          </a:solidFill>
          <a:ln w="12700" cap="flat" cmpd="sng" algn="ctr">
            <a:solidFill>
              <a:srgbClr val="31538F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>
          <a:xfrm>
            <a:off x="1764220" y="3963352"/>
            <a:ext cx="6792851" cy="548223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작업자 감지 모델</a:t>
            </a:r>
            <a:endParaRPr kumimoji="0" lang="ko-KR" altLang="en-US" sz="2800" b="1" i="0" u="none" strike="noStrike" kern="0" cap="none" spc="0" normalizeH="0" baseline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18" name="Rectangle 12"/>
          <p:cNvSpPr/>
          <p:nvPr/>
        </p:nvSpPr>
        <p:spPr>
          <a:xfrm>
            <a:off x="1367501" y="4683442"/>
            <a:ext cx="122663" cy="111378"/>
          </a:xfrm>
          <a:prstGeom prst="rect">
            <a:avLst/>
          </a:prstGeom>
          <a:solidFill>
            <a:srgbClr val="4472C4">
              <a:alpha val="100000"/>
            </a:srgbClr>
          </a:solidFill>
          <a:ln w="12700" cap="flat" cmpd="sng" algn="ctr">
            <a:solidFill>
              <a:srgbClr val="31538F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>
          <a:xfrm>
            <a:off x="1764220" y="4503420"/>
            <a:ext cx="7605277" cy="548223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위험 경고 시나리오</a:t>
            </a:r>
            <a:endParaRPr kumimoji="0" lang="ko-KR" altLang="en-US" sz="2800" b="1" i="0" u="none" strike="noStrike" kern="0" cap="none" spc="0" normalizeH="0" baseline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0" name="Rectangle 10"/>
          <p:cNvSpPr/>
          <p:nvPr/>
        </p:nvSpPr>
        <p:spPr>
          <a:xfrm>
            <a:off x="1368171" y="2523172"/>
            <a:ext cx="122663" cy="111378"/>
          </a:xfrm>
          <a:prstGeom prst="rect">
            <a:avLst/>
          </a:prstGeom>
          <a:solidFill>
            <a:srgbClr val="4472C4">
              <a:alpha val="100000"/>
            </a:srgbClr>
          </a:solidFill>
          <a:ln w="12700" cap="flat" cmpd="sng" algn="ctr">
            <a:solidFill>
              <a:srgbClr val="31538F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>
          <a:xfrm>
            <a:off x="1764220" y="2333091"/>
            <a:ext cx="6088566" cy="548223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개발 계획</a:t>
            </a:r>
            <a:endParaRPr kumimoji="0" lang="ko-KR" altLang="en-US" sz="2800" b="1" i="0" u="none" strike="noStrike" kern="0" cap="none" spc="0" normalizeH="0" baseline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2" name="Rectangle 12"/>
          <p:cNvSpPr/>
          <p:nvPr/>
        </p:nvSpPr>
        <p:spPr>
          <a:xfrm>
            <a:off x="1367501" y="5223510"/>
            <a:ext cx="122663" cy="111378"/>
          </a:xfrm>
          <a:prstGeom prst="rect">
            <a:avLst/>
          </a:prstGeom>
          <a:solidFill>
            <a:srgbClr val="4472C4">
              <a:alpha val="100000"/>
            </a:srgbClr>
          </a:solidFill>
          <a:ln w="12700" cap="flat" cmpd="sng" algn="ctr">
            <a:solidFill>
              <a:srgbClr val="31538F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24" name="TextBox 10"/>
          <p:cNvSpPr txBox="1">
            <a:spLocks noChangeArrowheads="1"/>
          </p:cNvSpPr>
          <p:nvPr/>
        </p:nvSpPr>
        <p:spPr>
          <a:xfrm>
            <a:off x="1764220" y="5043487"/>
            <a:ext cx="7605277" cy="548223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향후 및 일정 계획</a:t>
            </a:r>
            <a:endParaRPr kumimoji="0" lang="ko-KR" altLang="en-US" sz="2800" b="1" i="0" u="none" strike="noStrike" kern="0" cap="none" spc="0" normalizeH="0" baseline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>
          <a:xfrm>
            <a:off x="1764220" y="1800225"/>
            <a:ext cx="6088566" cy="548223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프로젝트 목표</a:t>
            </a:r>
            <a:endParaRPr kumimoji="0" lang="ko-KR" altLang="en-US" sz="2800" b="1" i="0" u="none" strike="noStrike" kern="0" cap="none" spc="0" normalizeH="0" baseline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6" name="Rectangle 10"/>
          <p:cNvSpPr/>
          <p:nvPr/>
        </p:nvSpPr>
        <p:spPr>
          <a:xfrm>
            <a:off x="1368171" y="1980247"/>
            <a:ext cx="122663" cy="111378"/>
          </a:xfrm>
          <a:prstGeom prst="rect">
            <a:avLst/>
          </a:prstGeom>
          <a:solidFill>
            <a:srgbClr val="4472C4">
              <a:alpha val="100000"/>
            </a:srgbClr>
          </a:solidFill>
          <a:ln w="12700" cap="flat" cmpd="sng" algn="ctr">
            <a:solidFill>
              <a:srgbClr val="31538F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36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7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8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/>
        </p:nvSpPr>
        <p:spPr>
          <a:xfrm>
            <a:off x="509942" y="215631"/>
            <a:ext cx="11269498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i="0" u="none" strike="noStrike" kern="0" cap="none" spc="0" normalizeH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작업자 감지 모델 </a:t>
            </a:r>
            <a:r>
              <a:rPr kumimoji="0" lang="en-US" altLang="ko-KR" sz="3200" b="1" i="0" u="none" strike="noStrike" kern="0" cap="none" spc="0" normalizeH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ensemble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A5BEC7E2-A2EE-AEE7-F16B-56BF665AC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77" y="3791836"/>
            <a:ext cx="4752340" cy="265722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336B51D3-693C-8666-59F8-36AF4AD22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520" y="3780171"/>
            <a:ext cx="4752341" cy="2668887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FB5EFC43-4CF5-58F8-FB50-717DD11439CD}"/>
              </a:ext>
            </a:extLst>
          </p:cNvPr>
          <p:cNvSpPr/>
          <p:nvPr/>
        </p:nvSpPr>
        <p:spPr>
          <a:xfrm>
            <a:off x="805774" y="3835652"/>
            <a:ext cx="112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err="1">
                <a:solidFill>
                  <a:srgbClr val="FF0000"/>
                </a:solidFill>
                <a:cs typeface="Calibri"/>
              </a:rPr>
              <a:t>ConvNeXt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A877565-E076-F669-0932-C5EA3FC7290F}"/>
              </a:ext>
            </a:extLst>
          </p:cNvPr>
          <p:cNvSpPr/>
          <p:nvPr/>
        </p:nvSpPr>
        <p:spPr>
          <a:xfrm>
            <a:off x="6562167" y="3805292"/>
            <a:ext cx="1885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err="1">
                <a:solidFill>
                  <a:srgbClr val="FF0000"/>
                </a:solidFill>
                <a:cs typeface="Calibri"/>
              </a:rPr>
              <a:t>ConvNeXt</a:t>
            </a:r>
            <a:r>
              <a:rPr lang="en-US" altLang="ko-KR" b="1" dirty="0">
                <a:solidFill>
                  <a:srgbClr val="FF0000"/>
                </a:solidFill>
                <a:cs typeface="Calibri"/>
              </a:rPr>
              <a:t> </a:t>
            </a:r>
            <a:r>
              <a:rPr lang="en-US" altLang="ko-KR" b="1" dirty="0">
                <a:cs typeface="Calibri"/>
              </a:rPr>
              <a:t>with FT</a:t>
            </a:r>
            <a:endParaRPr lang="ko-KR" altLang="en-US" dirty="0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1FBDEA19-9ADD-A76B-F231-F89F2E6DB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947" y="980463"/>
            <a:ext cx="4859393" cy="2729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E28D0322-14FC-4AF8-DE30-507BFE81F0E7}"/>
              </a:ext>
            </a:extLst>
          </p:cNvPr>
          <p:cNvSpPr/>
          <p:nvPr/>
        </p:nvSpPr>
        <p:spPr>
          <a:xfrm>
            <a:off x="2072348" y="947216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cs typeface="Calibri"/>
              </a:rPr>
              <a:t>Ensemble</a:t>
            </a:r>
            <a:endParaRPr lang="ko-KR" altLang="en-US" dirty="0">
              <a:solidFill>
                <a:srgbClr val="FF0000"/>
              </a:solidFill>
            </a:endParaRPr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DB39067E-23F2-55AE-47D2-92A1111E1395}"/>
              </a:ext>
            </a:extLst>
          </p:cNvPr>
          <p:cNvCxnSpPr>
            <a:cxnSpLocks/>
          </p:cNvCxnSpPr>
          <p:nvPr/>
        </p:nvCxnSpPr>
        <p:spPr>
          <a:xfrm flipV="1">
            <a:off x="1428763" y="2735029"/>
            <a:ext cx="1497033" cy="9523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6643D9B7-04D7-4064-7602-094AD7B70210}"/>
              </a:ext>
            </a:extLst>
          </p:cNvPr>
          <p:cNvCxnSpPr>
            <a:cxnSpLocks/>
          </p:cNvCxnSpPr>
          <p:nvPr/>
        </p:nvCxnSpPr>
        <p:spPr>
          <a:xfrm flipH="1" flipV="1">
            <a:off x="8496998" y="2645259"/>
            <a:ext cx="1551419" cy="8651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81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7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8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/>
        </p:nvSpPr>
        <p:spPr>
          <a:xfrm>
            <a:off x="509942" y="215631"/>
            <a:ext cx="8580087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i="0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중장비 및 신호수 기반 위험 경고 시나리오</a:t>
            </a:r>
            <a:endParaRPr kumimoji="0" lang="ko-KR" altLang="en-US" sz="3200" b="1" i="0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15" name="Rectangle 5"/>
          <p:cNvSpPr>
            <a:spLocks noGrp="1" noChangeArrowheads="1"/>
          </p:cNvSpPr>
          <p:nvPr/>
        </p:nvSpPr>
        <p:spPr>
          <a:xfrm>
            <a:off x="582455" y="1111595"/>
            <a:ext cx="8580087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3200" b="1" i="0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16" name="이등변 삼각형 15"/>
          <p:cNvSpPr/>
          <p:nvPr/>
        </p:nvSpPr>
        <p:spPr>
          <a:xfrm rot="5400000">
            <a:off x="3613354" y="4790555"/>
            <a:ext cx="755854" cy="227371"/>
          </a:xfrm>
          <a:prstGeom prst="triangle">
            <a:avLst>
              <a:gd name="adj" fmla="val 50000"/>
            </a:avLst>
          </a:prstGeom>
          <a:ln>
            <a:solidFill>
              <a:schemeClr val="lt1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7" name="이등변 삼각형 16"/>
          <p:cNvSpPr/>
          <p:nvPr/>
        </p:nvSpPr>
        <p:spPr>
          <a:xfrm rot="5400000">
            <a:off x="7519725" y="4790555"/>
            <a:ext cx="755854" cy="227371"/>
          </a:xfrm>
          <a:prstGeom prst="triangle">
            <a:avLst>
              <a:gd name="adj" fmla="val 50000"/>
            </a:avLst>
          </a:prstGeom>
          <a:solidFill>
            <a:srgbClr val="4472C4">
              <a:alpha val="100000"/>
            </a:srgbClr>
          </a:solidFill>
          <a:ln w="12700" cap="flat" cmpd="sng" algn="ctr">
            <a:solidFill>
              <a:srgbClr val="FFFFFF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맑은 고딕"/>
            </a:endParaRPr>
          </a:p>
        </p:txBody>
      </p:sp>
      <p:pic>
        <p:nvPicPr>
          <p:cNvPr id="18" name="Picture 3" descr="Diagram  Description automatically generated"/>
          <p:cNvPicPr>
            <a:picLocks noChangeAspect="1"/>
          </p:cNvPicPr>
          <p:nvPr/>
        </p:nvPicPr>
        <p:blipFill rotWithShape="1">
          <a:blip r:embed="rId2"/>
          <a:srcRect r="54840" b="2310"/>
          <a:stretch>
            <a:fillRect/>
          </a:stretch>
        </p:blipFill>
        <p:spPr>
          <a:xfrm>
            <a:off x="1135926" y="1760101"/>
            <a:ext cx="1744289" cy="1563731"/>
          </a:xfrm>
          <a:prstGeom prst="rect">
            <a:avLst/>
          </a:prstGeom>
        </p:spPr>
      </p:pic>
      <p:sp>
        <p:nvSpPr>
          <p:cNvPr id="19" name="이등변 삼각형 18"/>
          <p:cNvSpPr/>
          <p:nvPr/>
        </p:nvSpPr>
        <p:spPr>
          <a:xfrm rot="10800000">
            <a:off x="1608622" y="3549223"/>
            <a:ext cx="755854" cy="227371"/>
          </a:xfrm>
          <a:prstGeom prst="triangle">
            <a:avLst>
              <a:gd name="adj" fmla="val 50000"/>
            </a:avLst>
          </a:prstGeom>
          <a:solidFill>
            <a:srgbClr val="4472C4">
              <a:alpha val="100000"/>
            </a:srgbClr>
          </a:solidFill>
          <a:ln w="12700" cap="flat" cmpd="sng" algn="ctr">
            <a:solidFill>
              <a:srgbClr val="FFFFFF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20" name="Rectangle 5"/>
          <p:cNvSpPr>
            <a:spLocks noGrp="1" noChangeArrowheads="1"/>
          </p:cNvSpPr>
          <p:nvPr/>
        </p:nvSpPr>
        <p:spPr>
          <a:xfrm>
            <a:off x="800637" y="1098828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0" cap="none" spc="0" normalizeH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신호수 분류 과정</a:t>
            </a:r>
            <a:endParaRPr kumimoji="0" lang="ko-KR" altLang="en-US" sz="2000" b="1" i="0" u="none" strike="noStrike" kern="0" cap="none" spc="0" normalizeH="0" baseline="0" dirty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CF96CA-74DB-999A-24F6-FA2F2120D57A}"/>
              </a:ext>
            </a:extLst>
          </p:cNvPr>
          <p:cNvSpPr txBox="1"/>
          <p:nvPr/>
        </p:nvSpPr>
        <p:spPr>
          <a:xfrm>
            <a:off x="1205393" y="5803970"/>
            <a:ext cx="1712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/>
              <a:t>상반신 </a:t>
            </a:r>
            <a:r>
              <a:rPr lang="en-US" altLang="ko-KR" dirty="0"/>
              <a:t>crop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745A39-A3E4-4AB6-86E2-923DFE68B245}"/>
              </a:ext>
            </a:extLst>
          </p:cNvPr>
          <p:cNvSpPr txBox="1"/>
          <p:nvPr/>
        </p:nvSpPr>
        <p:spPr>
          <a:xfrm>
            <a:off x="3129245" y="2235789"/>
            <a:ext cx="228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0</a:t>
            </a:r>
            <a:r>
              <a:rPr lang="en-US" altLang="ko-KR"/>
              <a:t>. </a:t>
            </a:r>
            <a:r>
              <a:rPr lang="ko-KR" altLang="en-US" dirty="0"/>
              <a:t>근로자 객체 </a:t>
            </a:r>
            <a:r>
              <a:rPr lang="en-US" altLang="ko-KR" dirty="0"/>
              <a:t>crop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0A7F5A-1E78-1873-FEFD-6FC2F3BD9727}"/>
              </a:ext>
            </a:extLst>
          </p:cNvPr>
          <p:cNvSpPr txBox="1"/>
          <p:nvPr/>
        </p:nvSpPr>
        <p:spPr>
          <a:xfrm>
            <a:off x="4904537" y="5803970"/>
            <a:ext cx="4113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2. </a:t>
            </a:r>
            <a:r>
              <a:rPr lang="ko-KR" altLang="en-US" dirty="0"/>
              <a:t>배경</a:t>
            </a:r>
            <a:r>
              <a:rPr lang="en-US" altLang="ko-KR" dirty="0"/>
              <a:t>(</a:t>
            </a:r>
            <a:r>
              <a:rPr lang="ko-KR" altLang="en-US" dirty="0"/>
              <a:t>노이즈</a:t>
            </a:r>
            <a:r>
              <a:rPr lang="en-US" altLang="ko-KR" dirty="0"/>
              <a:t>)</a:t>
            </a:r>
            <a:r>
              <a:rPr lang="ko-KR" altLang="en-US" dirty="0"/>
              <a:t>제거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9E475B-56F8-D65D-52E9-A2599F7C7A69}"/>
              </a:ext>
            </a:extLst>
          </p:cNvPr>
          <p:cNvSpPr txBox="1"/>
          <p:nvPr/>
        </p:nvSpPr>
        <p:spPr>
          <a:xfrm>
            <a:off x="8219260" y="5804669"/>
            <a:ext cx="359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3. </a:t>
            </a:r>
            <a:r>
              <a:rPr lang="ko-KR" altLang="en-US" dirty="0"/>
              <a:t>색상 추출 </a:t>
            </a:r>
            <a:r>
              <a:rPr lang="en-US" altLang="ko-KR" dirty="0"/>
              <a:t>(</a:t>
            </a:r>
            <a:r>
              <a:rPr lang="ko-KR" altLang="en-US" dirty="0"/>
              <a:t>빨간색</a:t>
            </a:r>
            <a:r>
              <a:rPr lang="en-US" altLang="ko-KR" dirty="0"/>
              <a:t>, </a:t>
            </a:r>
            <a:r>
              <a:rPr lang="ko-KR" altLang="en-US" dirty="0"/>
              <a:t>노란색 비율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2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9565BC6-B88D-00D1-B6C9-341AC3B3D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75" y="4346980"/>
            <a:ext cx="3097743" cy="1184881"/>
          </a:xfrm>
          <a:prstGeom prst="rect">
            <a:avLst/>
          </a:prstGeom>
        </p:spPr>
      </p:pic>
      <p:pic>
        <p:nvPicPr>
          <p:cNvPr id="25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E8C9007E-9B2E-64A3-75E9-10183D64D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309" y="4346980"/>
            <a:ext cx="3374642" cy="1294038"/>
          </a:xfrm>
          <a:prstGeom prst="rect">
            <a:avLst/>
          </a:prstGeom>
        </p:spPr>
      </p:pic>
      <p:pic>
        <p:nvPicPr>
          <p:cNvPr id="26" name="Picture 3" descr="Chart&#10;&#10;Description automatically generated">
            <a:extLst>
              <a:ext uri="{FF2B5EF4-FFF2-40B4-BE49-F238E27FC236}">
                <a16:creationId xmlns:a16="http://schemas.microsoft.com/office/drawing/2014/main" id="{34F4C543-D9A8-3DAD-5CB3-BC6E14E10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334" y="4221751"/>
            <a:ext cx="3636810" cy="143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0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7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8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/>
        </p:nvSpPr>
        <p:spPr>
          <a:xfrm>
            <a:off x="509942" y="215631"/>
            <a:ext cx="8580087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i="0" u="none" strike="noStrike" kern="0" cap="none" spc="0" normalizeH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중장비 및 신호수 기반 위험 경고 시나리오</a:t>
            </a:r>
          </a:p>
        </p:txBody>
      </p:sp>
      <p:pic>
        <p:nvPicPr>
          <p:cNvPr id="3" name="그림 2" descr="보트, 항구, 고정된이(가) 표시된 사진&#10;&#10;자동 생성된 설명">
            <a:extLst>
              <a:ext uri="{FF2B5EF4-FFF2-40B4-BE49-F238E27FC236}">
                <a16:creationId xmlns:a16="http://schemas.microsoft.com/office/drawing/2014/main" id="{566D2694-6CCC-DC32-3FFE-5FFED8485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71" y="1018858"/>
            <a:ext cx="9769857" cy="549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8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7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8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/>
        </p:nvSpPr>
        <p:spPr>
          <a:xfrm>
            <a:off x="509942" y="215631"/>
            <a:ext cx="8580087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i="0" u="none" strike="noStrike" kern="0" cap="none" spc="0" normalizeH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중장비 및 신호수 기반 위험 경고 시나리오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0210BAA-0ECC-2EAE-610B-EBAC0E9F0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94" y="1080039"/>
            <a:ext cx="9478447" cy="53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2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7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8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2" name="그림 11" descr="건물, 실외이(가) 표시된 사진&#10;&#10;자동 생성된 설명">
            <a:extLst>
              <a:ext uri="{FF2B5EF4-FFF2-40B4-BE49-F238E27FC236}">
                <a16:creationId xmlns:a16="http://schemas.microsoft.com/office/drawing/2014/main" id="{41AC8925-7612-0BA6-37F9-6ADE88594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22" y="1119692"/>
            <a:ext cx="9481832" cy="5333531"/>
          </a:xfrm>
          <a:prstGeom prst="rect">
            <a:avLst/>
          </a:prstGeom>
        </p:spPr>
      </p:pic>
      <p:sp>
        <p:nvSpPr>
          <p:cNvPr id="22" name="Rectangle 5">
            <a:extLst>
              <a:ext uri="{FF2B5EF4-FFF2-40B4-BE49-F238E27FC236}">
                <a16:creationId xmlns:a16="http://schemas.microsoft.com/office/drawing/2014/main" id="{F5EDB3D0-769D-F842-2788-EAAE330D0960}"/>
              </a:ext>
            </a:extLst>
          </p:cNvPr>
          <p:cNvSpPr>
            <a:spLocks noGrp="1" noChangeArrowheads="1"/>
          </p:cNvSpPr>
          <p:nvPr/>
        </p:nvSpPr>
        <p:spPr>
          <a:xfrm>
            <a:off x="509942" y="215631"/>
            <a:ext cx="10964882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i="0" u="none" strike="noStrike" kern="0" cap="none" spc="0" normalizeH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중장비 및 신호수 기반 위험 경고 시나리오 </a:t>
            </a:r>
            <a:r>
              <a:rPr kumimoji="0" lang="en-US" altLang="ko-KR" sz="3200" b="1" i="0" u="none" strike="noStrike" kern="0" cap="none" spc="0" normalizeH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– </a:t>
            </a:r>
            <a:r>
              <a:rPr lang="ko-KR" altLang="en-US" sz="32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개선 사항</a:t>
            </a:r>
            <a:endParaRPr kumimoji="0" lang="ko-KR" altLang="en-US" sz="3200" b="1" i="0" u="none" strike="noStrike" kern="0" cap="none" spc="0" normalizeH="0" baseline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  <a:ea typeface="휴먼명조"/>
            </a:endParaRPr>
          </a:p>
        </p:txBody>
      </p:sp>
    </p:spTree>
    <p:extLst>
      <p:ext uri="{BB962C8B-B14F-4D97-AF65-F5344CB8AC3E}">
        <p14:creationId xmlns:p14="http://schemas.microsoft.com/office/powerpoint/2010/main" val="127595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/>
          <p:nvPr/>
        </p:nvSpPr>
        <p:spPr>
          <a:xfrm>
            <a:off x="509943" y="841198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0" y="6599736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3" name="Slide Number Placeholder 16"/>
          <p:cNvSpPr>
            <a:spLocks noGrp="1"/>
          </p:cNvSpPr>
          <p:nvPr/>
        </p:nvSpPr>
        <p:spPr>
          <a:xfrm>
            <a:off x="9272708" y="6602438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68361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17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i="0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향후 일정 및 계획</a:t>
            </a:r>
          </a:p>
        </p:txBody>
      </p:sp>
      <p:graphicFrame>
        <p:nvGraphicFramePr>
          <p:cNvPr id="20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989017"/>
              </p:ext>
            </p:extLst>
          </p:nvPr>
        </p:nvGraphicFramePr>
        <p:xfrm>
          <a:off x="1381368" y="1558565"/>
          <a:ext cx="8914274" cy="3255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3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1239">
                <a:tc>
                  <a:txBody>
                    <a:bodyPr/>
                    <a:lstStyle/>
                    <a:p>
                      <a:pPr lvl="0">
                        <a:buNone/>
                        <a:defRPr/>
                      </a:pPr>
                      <a:r>
                        <a:rPr lang="en-US" altLang="ko-KR"/>
                        <a:t>5</a:t>
                      </a:r>
                      <a:r>
                        <a:rPr lang="ko-KR" altLang="en-US"/>
                        <a:t>월</a:t>
                      </a:r>
                      <a:r>
                        <a:rPr lang="en-US" altLang="ko-KR"/>
                        <a:t>~</a:t>
                      </a:r>
                      <a:r>
                        <a:rPr lang="ko-KR" altLang="en-US"/>
                        <a:t> 현재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en-US" altLang="ko-KR"/>
                        <a:t>7</a:t>
                      </a:r>
                      <a:r>
                        <a:rPr lang="ko-KR" altLang="en-US"/>
                        <a:t>월 </a:t>
                      </a:r>
                      <a:r>
                        <a:rPr lang="en-US" altLang="ko-KR"/>
                        <a:t>1</a:t>
                      </a:r>
                      <a:r>
                        <a:rPr lang="ko-KR" altLang="en-US"/>
                        <a:t>일 </a:t>
                      </a:r>
                      <a:r>
                        <a:rPr lang="en-US" altLang="ko-KR"/>
                        <a:t>~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1692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  <a:defRPr/>
                      </a:pPr>
                      <a:r>
                        <a:rPr lang="ko-KR" altLang="en-US" dirty="0"/>
                        <a:t>중장비 </a:t>
                      </a:r>
                      <a:r>
                        <a:rPr lang="en-US" altLang="ko-KR" dirty="0"/>
                        <a:t>8</a:t>
                      </a:r>
                      <a:r>
                        <a:rPr lang="ko-KR" altLang="en-US" dirty="0"/>
                        <a:t>종</a:t>
                      </a:r>
                      <a:r>
                        <a:rPr lang="en-US" altLang="ko-KR" dirty="0"/>
                        <a:t>, </a:t>
                      </a:r>
                      <a:r>
                        <a:rPr lang="ko-KR" altLang="en-US" dirty="0"/>
                        <a:t>작업자 </a:t>
                      </a:r>
                      <a:r>
                        <a:rPr lang="ko-KR" altLang="en-US" dirty="0" err="1"/>
                        <a:t>라벨링</a:t>
                      </a:r>
                      <a:endParaRPr lang="en-US" altLang="ko-KR" dirty="0"/>
                    </a:p>
                    <a:p>
                      <a:pPr marL="285750" lvl="0" indent="-285750">
                        <a:buFontTx/>
                        <a:buChar char="-"/>
                        <a:defRPr/>
                      </a:pPr>
                      <a:endParaRPr lang="ko-KR" altLang="en-US" dirty="0"/>
                    </a:p>
                    <a:p>
                      <a:pPr marL="285750" lvl="0" indent="-285750">
                        <a:buFontTx/>
                        <a:buChar char="-"/>
                        <a:defRPr/>
                      </a:pPr>
                      <a:r>
                        <a:rPr lang="ko-KR" altLang="en-US" dirty="0"/>
                        <a:t>현장 데이터에 모델 </a:t>
                      </a:r>
                      <a:r>
                        <a:rPr lang="en-US" altLang="ko-KR" dirty="0" err="1"/>
                        <a:t>Finetunning</a:t>
                      </a:r>
                      <a:endParaRPr lang="en-US" altLang="ko-KR" dirty="0"/>
                    </a:p>
                    <a:p>
                      <a:pPr marL="0" lvl="0" indent="0">
                        <a:buFontTx/>
                        <a:buNone/>
                        <a:defRPr/>
                      </a:pPr>
                      <a:r>
                        <a:rPr lang="en-US" altLang="ko-KR" dirty="0"/>
                        <a:t>( </a:t>
                      </a:r>
                      <a:r>
                        <a:rPr lang="en-US" altLang="ko-KR" dirty="0" err="1"/>
                        <a:t>ConvNeXt</a:t>
                      </a:r>
                      <a:r>
                        <a:rPr lang="en-US" altLang="ko-KR" dirty="0"/>
                        <a:t>, </a:t>
                      </a:r>
                      <a:r>
                        <a:rPr lang="en-US" altLang="ko-KR" dirty="0" err="1"/>
                        <a:t>swin</a:t>
                      </a:r>
                      <a:r>
                        <a:rPr lang="en-US" altLang="ko-KR" dirty="0"/>
                        <a:t>-t, </a:t>
                      </a:r>
                      <a:r>
                        <a:rPr lang="en-US" altLang="ko-KR" dirty="0" err="1"/>
                        <a:t>Tood</a:t>
                      </a:r>
                      <a:r>
                        <a:rPr lang="en-US" altLang="ko-KR" dirty="0"/>
                        <a:t>, Yolov5, </a:t>
                      </a:r>
                      <a:r>
                        <a:rPr lang="en-US" altLang="ko-KR" dirty="0" err="1"/>
                        <a:t>ResNet</a:t>
                      </a:r>
                      <a:r>
                        <a:rPr lang="en-US" altLang="ko-KR" dirty="0"/>
                        <a:t>…)</a:t>
                      </a:r>
                    </a:p>
                    <a:p>
                      <a:pPr marL="0" lvl="0" indent="0">
                        <a:buFontTx/>
                        <a:buNone/>
                        <a:defRPr/>
                      </a:pPr>
                      <a:endParaRPr lang="en-US" altLang="ko-KR" dirty="0"/>
                    </a:p>
                    <a:p>
                      <a:pPr marL="285750" lvl="0" indent="-285750">
                        <a:buFontTx/>
                        <a:buChar char="-"/>
                        <a:defRPr/>
                      </a:pPr>
                      <a:r>
                        <a:rPr lang="ko-KR" altLang="en-US" dirty="0"/>
                        <a:t>위험 경고 시나리오 작성 </a:t>
                      </a:r>
                      <a:endParaRPr lang="en-US" altLang="ko-KR" dirty="0"/>
                    </a:p>
                    <a:p>
                      <a:pPr marL="0" lvl="0" indent="0">
                        <a:buFontTx/>
                        <a:buNone/>
                        <a:defRPr/>
                      </a:pPr>
                      <a:r>
                        <a:rPr lang="en-US" altLang="ko-KR" dirty="0"/>
                        <a:t>(</a:t>
                      </a:r>
                      <a:r>
                        <a:rPr lang="ko-KR" altLang="en-US" dirty="0"/>
                        <a:t>중장비 반경 거리 표시 및 신호수 감지</a:t>
                      </a:r>
                      <a:r>
                        <a:rPr lang="en-US" altLang="ko-KR" dirty="0"/>
                        <a:t>)</a:t>
                      </a:r>
                    </a:p>
                    <a:p>
                      <a:pPr marL="0" lvl="0" indent="0">
                        <a:buFontTx/>
                        <a:buNone/>
                        <a:defRPr/>
                      </a:pPr>
                      <a:endParaRPr lang="en-US" altLang="ko-KR" dirty="0"/>
                    </a:p>
                    <a:p>
                      <a:pPr marL="0" lvl="0" indent="0">
                        <a:buFontTx/>
                        <a:buNone/>
                        <a:defRPr/>
                      </a:pPr>
                      <a:r>
                        <a:rPr lang="en-US" altLang="ko-KR" dirty="0"/>
                        <a:t>-  Ensemble</a:t>
                      </a:r>
                      <a:r>
                        <a:rPr lang="ko-KR" altLang="en-US" dirty="0"/>
                        <a:t>을 이용한 정확도 및 </a:t>
                      </a:r>
                      <a:r>
                        <a:rPr lang="ko-KR" altLang="en-US" dirty="0" err="1"/>
                        <a:t>오판율</a:t>
                      </a:r>
                      <a:r>
                        <a:rPr lang="ko-KR" altLang="en-US" dirty="0"/>
                        <a:t> 개선</a:t>
                      </a:r>
                      <a:endParaRPr lang="en-US" altLang="ko-K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  <a:defRPr/>
                      </a:pPr>
                      <a:r>
                        <a:rPr lang="ko-KR" altLang="en-US" dirty="0"/>
                        <a:t>추가 데이터 </a:t>
                      </a:r>
                      <a:r>
                        <a:rPr lang="ko-KR" altLang="en-US" dirty="0" err="1"/>
                        <a:t>라벨링</a:t>
                      </a:r>
                      <a:endParaRPr lang="en-US" altLang="ko-KR" dirty="0"/>
                    </a:p>
                    <a:p>
                      <a:pPr marL="0" lvl="0" indent="0">
                        <a:buFontTx/>
                        <a:buNone/>
                        <a:defRPr/>
                      </a:pPr>
                      <a:endParaRPr lang="ko-KR" altLang="en-US" dirty="0"/>
                    </a:p>
                    <a:p>
                      <a:pPr marL="285750" lvl="0" indent="-285750">
                        <a:buFontTx/>
                        <a:buChar char="-"/>
                        <a:defRPr/>
                      </a:pPr>
                      <a:r>
                        <a:rPr lang="ko-KR" altLang="en-US" dirty="0"/>
                        <a:t>위험경고 시나리오 추가</a:t>
                      </a:r>
                      <a:endParaRPr lang="en-US" altLang="ko-KR" dirty="0"/>
                    </a:p>
                    <a:p>
                      <a:pPr marL="0" lvl="0" indent="0">
                        <a:buFontTx/>
                        <a:buNone/>
                        <a:defRPr/>
                      </a:pPr>
                      <a:r>
                        <a:rPr lang="en-US" altLang="ko-KR" dirty="0"/>
                        <a:t>(</a:t>
                      </a:r>
                      <a:r>
                        <a:rPr lang="ko-KR" altLang="en-US" dirty="0"/>
                        <a:t>협착 </a:t>
                      </a:r>
                      <a:r>
                        <a:rPr lang="ko-KR" altLang="en-US" dirty="0" err="1"/>
                        <a:t>방지봉</a:t>
                      </a:r>
                      <a:r>
                        <a:rPr lang="ko-KR" altLang="en-US" dirty="0"/>
                        <a:t> 감지</a:t>
                      </a:r>
                      <a:r>
                        <a:rPr lang="en-US" altLang="ko-KR" dirty="0"/>
                        <a:t>, </a:t>
                      </a:r>
                      <a:r>
                        <a:rPr lang="ko-KR" altLang="en-US" dirty="0"/>
                        <a:t>굴삭기 작업 시간 측정</a:t>
                      </a:r>
                      <a:r>
                        <a:rPr lang="en-US" altLang="ko-KR" dirty="0"/>
                        <a:t>)</a:t>
                      </a:r>
                    </a:p>
                    <a:p>
                      <a:pPr marL="285750" lvl="0" indent="-285750">
                        <a:buFontTx/>
                        <a:buChar char="-"/>
                        <a:defRPr/>
                      </a:pPr>
                      <a:endParaRPr lang="ko-KR" altLang="en-US" dirty="0"/>
                    </a:p>
                    <a:p>
                      <a:pPr marL="285750" lvl="0" indent="-285750">
                        <a:buFontTx/>
                        <a:buChar char="-"/>
                        <a:defRPr/>
                      </a:pPr>
                      <a:r>
                        <a:rPr lang="ko-KR" altLang="en-US" dirty="0"/>
                        <a:t>플랫폼 기획 및 </a:t>
                      </a:r>
                      <a:r>
                        <a:rPr lang="en-US" altLang="ko-KR" dirty="0"/>
                        <a:t>UI</a:t>
                      </a:r>
                      <a:r>
                        <a:rPr lang="ko-KR" altLang="en-US" dirty="0"/>
                        <a:t>제작</a:t>
                      </a:r>
                      <a:endParaRPr lang="en-US" altLang="ko-KR" dirty="0"/>
                    </a:p>
                    <a:p>
                      <a:pPr marL="0" lvl="0" indent="0">
                        <a:buFontTx/>
                        <a:buNone/>
                        <a:defRPr/>
                      </a:pPr>
                      <a:endParaRPr lang="en-US" altLang="ko-KR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dirty="0"/>
                        <a:t>Semi-supervised </a:t>
                      </a:r>
                      <a:r>
                        <a:rPr lang="ko-KR" altLang="en-US" dirty="0"/>
                        <a:t>학습 기반 모델 최적화 </a:t>
                      </a:r>
                      <a:endParaRPr lang="en-US" altLang="ko-KR" dirty="0"/>
                    </a:p>
                    <a:p>
                      <a:pPr marL="0" lvl="0" indent="0">
                        <a:buFontTx/>
                        <a:buNone/>
                        <a:defRPr/>
                      </a:pP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84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200" b="1" kern="0" spc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프로젝트 목표</a:t>
            </a:r>
            <a:endParaRPr lang="ko-KR" altLang="en-US" sz="3200" b="1" kern="0" spc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b="1" i="1">
              <a:latin typeface="Arial (Headings)"/>
              <a:cs typeface="Arial"/>
            </a:endParaRPr>
          </a:p>
        </p:txBody>
      </p:sp>
      <p:sp>
        <p:nvSpPr>
          <p:cNvPr id="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</p:spPr>
      </p:pic>
      <p:sp>
        <p:nvSpPr>
          <p:cNvPr id="10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400" b="1" i="1" dirty="0">
              <a:solidFill>
                <a:schemeClr val="bg1"/>
              </a:solidFill>
              <a:latin typeface="Arial (Headings)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7876190" y="1967405"/>
            <a:ext cx="3481551" cy="3916745"/>
          </a:xfrm>
          <a:prstGeom prst="rect">
            <a:avLst/>
          </a:prstGeom>
          <a:noFill/>
          <a:ln w="38100" cap="rnd">
            <a:solidFill>
              <a:schemeClr val="dk1"/>
            </a:solidFill>
          </a:ln>
          <a:effectLst>
            <a:softEdge rad="635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/>
          </a:p>
        </p:txBody>
      </p:sp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890401" y="1080039"/>
            <a:ext cx="10797687" cy="4926565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/>
          <a:p>
            <a:pPr algn="l" latinLnBrk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ko-KR" sz="2400" b="1" kern="0" dirty="0">
                <a:solidFill>
                  <a:srgbClr val="000000"/>
                </a:solidFill>
                <a:latin typeface="Arial (Headings)"/>
              </a:rPr>
              <a:t>CCTV</a:t>
            </a:r>
            <a:r>
              <a:rPr lang="ko-KR" altLang="en-US" sz="2400" b="1" kern="0" dirty="0">
                <a:solidFill>
                  <a:srgbClr val="000000"/>
                </a:solidFill>
                <a:latin typeface="Arial (Headings)"/>
              </a:rPr>
              <a:t>기반 건설안전 관리 모델 학습 및 플랫폼 구축 </a:t>
            </a:r>
          </a:p>
          <a:p>
            <a:pPr algn="l" latinLnBrk="1">
              <a:lnSpc>
                <a:spcPct val="150000"/>
              </a:lnSpc>
              <a:spcBef>
                <a:spcPts val="0"/>
              </a:spcBef>
              <a:defRPr/>
            </a:pPr>
            <a:endParaRPr lang="ko-KR" altLang="en-US" sz="2400" b="1" kern="0" dirty="0">
              <a:solidFill>
                <a:srgbClr val="000000"/>
              </a:solidFill>
              <a:latin typeface="Arial (Headings)"/>
            </a:endParaRPr>
          </a:p>
          <a:p>
            <a:pPr marL="571500" indent="-571500" algn="l" latinLnBrk="1">
              <a:lnSpc>
                <a:spcPct val="15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현장의 노이즈 및 스케일 등의 상황을 고려한 실시간 위험 감지 모델 생성</a:t>
            </a:r>
          </a:p>
          <a:p>
            <a:pPr marL="0" indent="0" algn="l" latinLnBrk="1">
              <a:lnSpc>
                <a:spcPct val="15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	-&gt;</a:t>
            </a:r>
            <a:r>
              <a:rPr lang="ko-KR" altLang="en-US" sz="2000" b="1" kern="0" dirty="0">
                <a:solidFill>
                  <a:srgbClr val="FF0000"/>
                </a:solidFill>
                <a:latin typeface="Arial (Headings)"/>
              </a:rPr>
              <a:t> 현장 </a:t>
            </a: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CCTV </a:t>
            </a:r>
            <a:r>
              <a:rPr lang="ko-KR" altLang="en-US" sz="2000" b="1" kern="0" dirty="0">
                <a:solidFill>
                  <a:srgbClr val="FF0000"/>
                </a:solidFill>
                <a:latin typeface="Arial (Headings)"/>
              </a:rPr>
              <a:t>비디오 수집 및 </a:t>
            </a:r>
            <a:r>
              <a:rPr lang="en-US" altLang="ko-KR" sz="2000" b="1" kern="0" dirty="0" err="1">
                <a:solidFill>
                  <a:srgbClr val="FF0000"/>
                </a:solidFill>
                <a:latin typeface="Arial (Headings)"/>
              </a:rPr>
              <a:t>Finetunning</a:t>
            </a:r>
            <a:endParaRPr lang="en-US" altLang="ko-KR" sz="2000" b="1" kern="0" dirty="0">
              <a:solidFill>
                <a:srgbClr val="FF0000"/>
              </a:solidFill>
              <a:latin typeface="Arial (Headings)"/>
            </a:endParaRPr>
          </a:p>
          <a:p>
            <a:pPr marL="571500" indent="-571500" algn="l" latinLnBrk="1">
              <a:lnSpc>
                <a:spcPct val="15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현장 안전 위반사항 자동 검출</a:t>
            </a:r>
          </a:p>
          <a:p>
            <a:pPr marL="457200" lvl="1" indent="0" algn="l" latinLnBrk="1">
              <a:lnSpc>
                <a:spcPct val="15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altLang="ko-KR" sz="2000" b="1" kern="0" dirty="0">
                <a:solidFill>
                  <a:srgbClr val="000000"/>
                </a:solidFill>
                <a:latin typeface="Arial (Headings)"/>
              </a:rPr>
              <a:t>	</a:t>
            </a: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-&gt;</a:t>
            </a:r>
            <a:r>
              <a:rPr lang="en-US" altLang="ko-KR" sz="2000" b="1" kern="0" dirty="0">
                <a:solidFill>
                  <a:srgbClr val="000000"/>
                </a:solidFill>
                <a:latin typeface="Arial (Headings)"/>
              </a:rPr>
              <a:t> </a:t>
            </a:r>
            <a:r>
              <a:rPr lang="ko-KR" altLang="en-US" sz="2000" b="1" kern="0" dirty="0">
                <a:solidFill>
                  <a:srgbClr val="FF0000"/>
                </a:solidFill>
                <a:latin typeface="Arial (Headings)"/>
              </a:rPr>
              <a:t>신호수 위반 사항</a:t>
            </a: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,</a:t>
            </a:r>
            <a:r>
              <a:rPr lang="ko-KR" altLang="en-US" sz="2000" b="1" kern="0" dirty="0">
                <a:solidFill>
                  <a:srgbClr val="FF0000"/>
                </a:solidFill>
                <a:latin typeface="Arial (Headings)"/>
              </a:rPr>
              <a:t> 중장비 반경 거리 표식</a:t>
            </a: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 </a:t>
            </a:r>
            <a:r>
              <a:rPr lang="ko-KR" altLang="en-US" sz="2000" b="1" kern="0" dirty="0">
                <a:solidFill>
                  <a:srgbClr val="FF0000"/>
                </a:solidFill>
                <a:latin typeface="Arial (Headings)"/>
              </a:rPr>
              <a:t>및 경고</a:t>
            </a:r>
          </a:p>
          <a:p>
            <a:pPr marL="571500" indent="-571500" algn="l" latinLnBrk="1">
              <a:lnSpc>
                <a:spcPct val="15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정확도 및 </a:t>
            </a:r>
            <a:r>
              <a:rPr lang="ko-KR" altLang="en-US" sz="2000" b="1" kern="0" dirty="0" err="1">
                <a:solidFill>
                  <a:srgbClr val="000000"/>
                </a:solidFill>
                <a:latin typeface="Arial (Headings)"/>
              </a:rPr>
              <a:t>오판율</a:t>
            </a:r>
            <a:r>
              <a:rPr lang="en-US" altLang="ko-KR" sz="2000" b="1" kern="0" dirty="0">
                <a:solidFill>
                  <a:srgbClr val="000000"/>
                </a:solidFill>
                <a:latin typeface="Arial (Headings)"/>
              </a:rPr>
              <a:t> </a:t>
            </a: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개선</a:t>
            </a:r>
          </a:p>
          <a:p>
            <a:pPr marL="0" indent="0" algn="l" latinLnBrk="1">
              <a:lnSpc>
                <a:spcPct val="15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	</a:t>
            </a: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-&gt;</a:t>
            </a: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 </a:t>
            </a:r>
            <a:r>
              <a:rPr lang="en-US" altLang="ko-KR" sz="2000" b="1" kern="0" dirty="0">
                <a:solidFill>
                  <a:srgbClr val="000000"/>
                </a:solidFill>
                <a:latin typeface="Arial (Headings)"/>
              </a:rPr>
              <a:t> </a:t>
            </a:r>
            <a:r>
              <a:rPr lang="ko-KR" altLang="en-US" sz="2000" b="1" kern="0" dirty="0">
                <a:solidFill>
                  <a:srgbClr val="FF0000"/>
                </a:solidFill>
                <a:latin typeface="Arial (Headings)"/>
              </a:rPr>
              <a:t>모델 간 </a:t>
            </a: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Ensemble</a:t>
            </a:r>
          </a:p>
          <a:p>
            <a:pPr marL="571500" indent="-571500" algn="l" latinLnBrk="1">
              <a:lnSpc>
                <a:spcPct val="15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실시간으로 관리 감독 가능한 플랫폼 구현</a:t>
            </a:r>
          </a:p>
          <a:p>
            <a:pPr marL="0" indent="0" algn="l" latinLnBrk="1">
              <a:lnSpc>
                <a:spcPct val="15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	</a:t>
            </a: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-&gt;</a:t>
            </a:r>
            <a:r>
              <a:rPr lang="ko-KR" altLang="en-US" sz="2000" b="1" kern="0" dirty="0">
                <a:solidFill>
                  <a:srgbClr val="FF0000"/>
                </a:solidFill>
                <a:latin typeface="Arial (Headings)"/>
              </a:rPr>
              <a:t> 현장 환경 및 시나리오에 알맞는 웹 플랫폼 </a:t>
            </a:r>
          </a:p>
        </p:txBody>
      </p:sp>
    </p:spTree>
    <p:extLst>
      <p:ext uri="{BB962C8B-B14F-4D97-AF65-F5344CB8AC3E}">
        <p14:creationId xmlns:p14="http://schemas.microsoft.com/office/powerpoint/2010/main" val="206903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200" b="1" kern="0" spc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개발 계획</a:t>
            </a:r>
            <a:endParaRPr lang="ko-KR" altLang="en-US" sz="3200" b="1" kern="0" spc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b="1" i="1">
              <a:latin typeface="Arial (Headings)"/>
              <a:cs typeface="Arial"/>
            </a:endParaRPr>
          </a:p>
        </p:txBody>
      </p:sp>
      <p:sp>
        <p:nvSpPr>
          <p:cNvPr id="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</p:spPr>
      </p:pic>
      <p:sp>
        <p:nvSpPr>
          <p:cNvPr id="10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400" b="1" i="1" dirty="0">
              <a:solidFill>
                <a:schemeClr val="bg1"/>
              </a:solidFill>
              <a:latin typeface="Arial (Headings)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7876190" y="1967405"/>
            <a:ext cx="3481551" cy="3916745"/>
          </a:xfrm>
          <a:prstGeom prst="rect">
            <a:avLst/>
          </a:prstGeom>
          <a:noFill/>
          <a:ln w="38100" cap="rnd">
            <a:solidFill>
              <a:schemeClr val="dk1"/>
            </a:solidFill>
          </a:ln>
          <a:effectLst>
            <a:softEdge rad="635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/>
          </a:p>
        </p:txBody>
      </p:sp>
      <p:graphicFrame>
        <p:nvGraphicFramePr>
          <p:cNvPr id="45" name="표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851274"/>
              </p:ext>
            </p:extLst>
          </p:nvPr>
        </p:nvGraphicFramePr>
        <p:xfrm>
          <a:off x="1104134" y="1335142"/>
          <a:ext cx="9909628" cy="4690775"/>
        </p:xfrm>
        <a:graphic>
          <a:graphicData uri="http://schemas.openxmlformats.org/drawingml/2006/table">
            <a:tbl>
              <a:tblPr firstRow="1" bandRow="1"/>
              <a:tblGrid>
                <a:gridCol w="1286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5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0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7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503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 dirty="0"/>
                    </a:p>
                    <a:p>
                      <a:pPr algn="ctr">
                        <a:defRPr/>
                      </a:pPr>
                      <a:r>
                        <a:rPr lang="ko-KR" altLang="en-US" dirty="0" err="1"/>
                        <a:t>라벨링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모델링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서비스 구현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5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DATASET </a:t>
                      </a:r>
                      <a:r>
                        <a:rPr lang="ko-KR" altLang="en-US"/>
                        <a:t>수집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알고리즘 테스트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6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BASE</a:t>
                      </a:r>
                      <a:r>
                        <a:rPr lang="ko-KR" altLang="en-US"/>
                        <a:t> 모델 학습을 위한 라벨링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dirty="0"/>
                        <a:t>BASE</a:t>
                      </a:r>
                      <a:r>
                        <a:rPr lang="ko-KR" altLang="en-US" dirty="0"/>
                        <a:t>모델 개발</a:t>
                      </a:r>
                    </a:p>
                    <a:p>
                      <a:pPr algn="ctr">
                        <a:defRPr/>
                      </a:pPr>
                      <a:r>
                        <a:rPr lang="ko-KR" altLang="en-US" dirty="0"/>
                        <a:t>중장비 목표 </a:t>
                      </a:r>
                      <a:r>
                        <a:rPr lang="en-US" altLang="ko-KR" dirty="0"/>
                        <a:t>MAP 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7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부족한 데이터 라벨링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dirty="0"/>
                        <a:t>모델 성능  향상</a:t>
                      </a:r>
                      <a:endParaRPr lang="en-US" altLang="ko-KR" dirty="0"/>
                    </a:p>
                    <a:p>
                      <a:pPr algn="ctr">
                        <a:defRPr/>
                      </a:pPr>
                      <a:r>
                        <a:rPr lang="ko-KR" altLang="en-US" dirty="0"/>
                        <a:t>중장비 목표 </a:t>
                      </a:r>
                      <a:r>
                        <a:rPr lang="en-US" altLang="ko-KR" dirty="0"/>
                        <a:t>MAP 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기획 및 대시보드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8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추가 </a:t>
                      </a:r>
                      <a:r>
                        <a:rPr lang="en-US" altLang="ko-KR"/>
                        <a:t> CLASS</a:t>
                      </a:r>
                      <a:r>
                        <a:rPr lang="ko-KR" altLang="en-US"/>
                        <a:t> 설정 및 라벨링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현장 테스트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서비스화 개발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9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 dirty="0"/>
                    </a:p>
                    <a:p>
                      <a:pPr algn="ctr">
                        <a:defRPr/>
                      </a:pPr>
                      <a:r>
                        <a:rPr lang="ko-KR" altLang="en-US" dirty="0"/>
                        <a:t>플랫폼 운영 및 관리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2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1A08824F-6F66-C6AD-9ADC-A6B542CB73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011835"/>
              </p:ext>
            </p:extLst>
          </p:nvPr>
        </p:nvGraphicFramePr>
        <p:xfrm>
          <a:off x="1104134" y="1335142"/>
          <a:ext cx="9909628" cy="4690775"/>
        </p:xfrm>
        <a:graphic>
          <a:graphicData uri="http://schemas.openxmlformats.org/drawingml/2006/table">
            <a:tbl>
              <a:tblPr firstRow="1" bandRow="1"/>
              <a:tblGrid>
                <a:gridCol w="1286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5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0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7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503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 dirty="0"/>
                    </a:p>
                    <a:p>
                      <a:pPr algn="ctr">
                        <a:defRPr/>
                      </a:pPr>
                      <a:r>
                        <a:rPr lang="ko-KR" altLang="en-US" dirty="0" err="1"/>
                        <a:t>라벨링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모델링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서비스 구현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5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DATASET </a:t>
                      </a:r>
                      <a:r>
                        <a:rPr lang="ko-KR" altLang="en-US"/>
                        <a:t>수집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알고리즘 테스트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6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BASE</a:t>
                      </a:r>
                      <a:r>
                        <a:rPr lang="ko-KR" altLang="en-US"/>
                        <a:t> 모델 학습을 위한 라벨링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dirty="0"/>
                        <a:t>BASE</a:t>
                      </a:r>
                      <a:r>
                        <a:rPr lang="ko-KR" altLang="en-US" dirty="0"/>
                        <a:t>모델 개발</a:t>
                      </a:r>
                    </a:p>
                    <a:p>
                      <a:pPr algn="ctr">
                        <a:defRPr/>
                      </a:pPr>
                      <a:r>
                        <a:rPr lang="ko-KR" altLang="en-US" dirty="0"/>
                        <a:t>중장비 목표 </a:t>
                      </a:r>
                      <a:r>
                        <a:rPr lang="en-US" altLang="ko-KR" dirty="0"/>
                        <a:t>MAP 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7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부족한 데이터 라벨링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dirty="0"/>
                        <a:t>모델 성능  향상</a:t>
                      </a:r>
                      <a:endParaRPr lang="en-US" altLang="ko-KR" dirty="0"/>
                    </a:p>
                    <a:p>
                      <a:pPr algn="ctr">
                        <a:defRPr/>
                      </a:pPr>
                      <a:r>
                        <a:rPr lang="ko-KR" altLang="en-US" dirty="0"/>
                        <a:t>중장비 목표 </a:t>
                      </a:r>
                      <a:r>
                        <a:rPr lang="en-US" altLang="ko-KR" dirty="0"/>
                        <a:t>MAP 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기획 및 대시보드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8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추가 </a:t>
                      </a:r>
                      <a:r>
                        <a:rPr lang="en-US" altLang="ko-KR"/>
                        <a:t> CLASS</a:t>
                      </a:r>
                      <a:r>
                        <a:rPr lang="ko-KR" altLang="en-US"/>
                        <a:t> 설정 및 라벨링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현장 테스트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서비스화 개발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9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 dirty="0"/>
                    </a:p>
                    <a:p>
                      <a:pPr algn="ctr">
                        <a:defRPr/>
                      </a:pPr>
                      <a:r>
                        <a:rPr lang="ko-KR" altLang="en-US" dirty="0"/>
                        <a:t>플랫폼 운영 및 관리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200" b="1" kern="0" spc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개발 계획</a:t>
            </a:r>
            <a:endParaRPr lang="ko-KR" altLang="en-US" sz="3200" b="1" kern="0" spc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b="1" i="1">
              <a:latin typeface="Arial (Headings)"/>
              <a:cs typeface="Arial"/>
            </a:endParaRPr>
          </a:p>
        </p:txBody>
      </p:sp>
      <p:sp>
        <p:nvSpPr>
          <p:cNvPr id="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</p:spPr>
      </p:pic>
      <p:sp>
        <p:nvSpPr>
          <p:cNvPr id="10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400" b="1" i="1" dirty="0">
              <a:solidFill>
                <a:schemeClr val="bg1"/>
              </a:solidFill>
              <a:latin typeface="Arial (Headings)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7876190" y="1967405"/>
            <a:ext cx="3481551" cy="3916745"/>
          </a:xfrm>
          <a:prstGeom prst="rect">
            <a:avLst/>
          </a:prstGeom>
          <a:noFill/>
          <a:ln w="38100" cap="rnd">
            <a:solidFill>
              <a:schemeClr val="dk1"/>
            </a:solidFill>
          </a:ln>
          <a:effectLst>
            <a:softEdge rad="635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/>
          </a:p>
        </p:txBody>
      </p:sp>
      <p:sp>
        <p:nvSpPr>
          <p:cNvPr id="46" name="타원 45"/>
          <p:cNvSpPr/>
          <p:nvPr/>
        </p:nvSpPr>
        <p:spPr>
          <a:xfrm>
            <a:off x="1302634" y="3855982"/>
            <a:ext cx="901783" cy="38375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47" name="직선 화살표 연결선 46"/>
          <p:cNvCxnSpPr>
            <a:stCxn id="46" idx="6"/>
          </p:cNvCxnSpPr>
          <p:nvPr/>
        </p:nvCxnSpPr>
        <p:spPr>
          <a:xfrm flipV="1">
            <a:off x="2204418" y="3253908"/>
            <a:ext cx="967723" cy="7939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사각형: 둥근 모서리 48"/>
          <p:cNvSpPr/>
          <p:nvPr/>
        </p:nvSpPr>
        <p:spPr>
          <a:xfrm>
            <a:off x="3172141" y="2224368"/>
            <a:ext cx="5693988" cy="2059079"/>
          </a:xfrm>
          <a:prstGeom prst="roundRect">
            <a:avLst>
              <a:gd name="adj" fmla="val 16667"/>
            </a:avLst>
          </a:prstGeom>
          <a:solidFill>
            <a:schemeClr val="lt1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ko-KR" dirty="0">
              <a:solidFill>
                <a:schemeClr val="dk1"/>
              </a:solidFill>
            </a:endParaRPr>
          </a:p>
          <a:p>
            <a:pPr>
              <a:defRPr/>
            </a:pPr>
            <a:endParaRPr lang="en-US" altLang="ko-KR" dirty="0">
              <a:solidFill>
                <a:schemeClr val="dk1"/>
              </a:solidFill>
            </a:endParaRPr>
          </a:p>
          <a:p>
            <a:pPr>
              <a:defRPr/>
            </a:pPr>
            <a:endParaRPr lang="en-US" altLang="ko-KR" dirty="0">
              <a:solidFill>
                <a:schemeClr val="dk1"/>
              </a:solidFill>
            </a:endParaRPr>
          </a:p>
          <a:p>
            <a:pPr>
              <a:defRPr/>
            </a:pPr>
            <a:endParaRPr lang="en-US" altLang="ko-KR" dirty="0">
              <a:solidFill>
                <a:schemeClr val="dk1"/>
              </a:solidFill>
            </a:endParaRPr>
          </a:p>
          <a:p>
            <a:pPr>
              <a:defRPr/>
            </a:pPr>
            <a:endParaRPr lang="en-US" altLang="ko-KR" dirty="0">
              <a:solidFill>
                <a:schemeClr val="dk1"/>
              </a:solidFill>
            </a:endParaRPr>
          </a:p>
          <a:p>
            <a:pPr>
              <a:defRPr/>
            </a:pPr>
            <a:endParaRPr lang="en-US" altLang="ko-KR" dirty="0">
              <a:solidFill>
                <a:schemeClr val="dk1"/>
              </a:solidFill>
            </a:endParaRPr>
          </a:p>
          <a:p>
            <a:pPr>
              <a:defRPr/>
            </a:pPr>
            <a:r>
              <a:rPr lang="en-US" altLang="ko-KR" dirty="0">
                <a:solidFill>
                  <a:schemeClr val="dk1"/>
                </a:solidFill>
              </a:rPr>
              <a:t>7</a:t>
            </a:r>
            <a:r>
              <a:rPr lang="ko-KR" altLang="en-US" dirty="0">
                <a:solidFill>
                  <a:schemeClr val="dk1"/>
                </a:solidFill>
              </a:rPr>
              <a:t>월 </a:t>
            </a:r>
            <a:r>
              <a:rPr lang="en-US" altLang="ko-KR" dirty="0">
                <a:solidFill>
                  <a:schemeClr val="dk1"/>
                </a:solidFill>
              </a:rPr>
              <a:t>1</a:t>
            </a:r>
            <a:r>
              <a:rPr lang="ko-KR" altLang="en-US" dirty="0">
                <a:solidFill>
                  <a:schemeClr val="dk1"/>
                </a:solidFill>
              </a:rPr>
              <a:t>일 중간 점검</a:t>
            </a:r>
          </a:p>
          <a:p>
            <a:pPr>
              <a:defRPr/>
            </a:pPr>
            <a:endParaRPr lang="ko-KR" altLang="en-US" dirty="0">
              <a:solidFill>
                <a:schemeClr val="dk1"/>
              </a:solidFill>
            </a:endParaRPr>
          </a:p>
          <a:p>
            <a:pPr>
              <a:defRPr/>
            </a:pPr>
            <a:r>
              <a:rPr lang="en-US" altLang="ko-KR" dirty="0">
                <a:solidFill>
                  <a:schemeClr val="dk1"/>
                </a:solidFill>
              </a:rPr>
              <a:t>                   </a:t>
            </a:r>
            <a:r>
              <a:rPr lang="ko-KR" altLang="en-US" dirty="0">
                <a:solidFill>
                  <a:schemeClr val="dk1"/>
                </a:solidFill>
              </a:rPr>
              <a:t>              </a:t>
            </a:r>
            <a:r>
              <a:rPr lang="en-US" altLang="ko-KR" dirty="0">
                <a:solidFill>
                  <a:schemeClr val="dk1"/>
                </a:solidFill>
              </a:rPr>
              <a:t>5</a:t>
            </a:r>
            <a:r>
              <a:rPr lang="ko-KR" altLang="en-US" dirty="0">
                <a:solidFill>
                  <a:schemeClr val="dk1"/>
                </a:solidFill>
              </a:rPr>
              <a:t>월</a:t>
            </a:r>
            <a:r>
              <a:rPr lang="en-US" altLang="ko-KR" dirty="0">
                <a:solidFill>
                  <a:schemeClr val="dk1"/>
                </a:solidFill>
              </a:rPr>
              <a:t>                   </a:t>
            </a:r>
            <a:r>
              <a:rPr lang="ko-KR" altLang="en-US" dirty="0">
                <a:solidFill>
                  <a:schemeClr val="dk1"/>
                </a:solidFill>
              </a:rPr>
              <a:t>                 현재                          </a:t>
            </a:r>
          </a:p>
          <a:p>
            <a:pPr>
              <a:defRPr/>
            </a:pPr>
            <a:r>
              <a:rPr lang="ko-KR" altLang="en-US" dirty="0">
                <a:solidFill>
                  <a:schemeClr val="dk1"/>
                </a:solidFill>
              </a:rPr>
              <a:t>중장비</a:t>
            </a:r>
            <a:r>
              <a:rPr lang="en-US" altLang="ko-KR" dirty="0" err="1">
                <a:solidFill>
                  <a:schemeClr val="dk1"/>
                </a:solidFill>
              </a:rPr>
              <a:t>mAP</a:t>
            </a:r>
            <a:r>
              <a:rPr lang="en-US" altLang="ko-KR" dirty="0">
                <a:solidFill>
                  <a:schemeClr val="dk1"/>
                </a:solidFill>
              </a:rPr>
              <a:t>            0.14</a:t>
            </a:r>
            <a:r>
              <a:rPr lang="ko-KR" altLang="en-US" dirty="0">
                <a:solidFill>
                  <a:schemeClr val="dk1"/>
                </a:solidFill>
              </a:rPr>
              <a:t>         </a:t>
            </a:r>
            <a:r>
              <a:rPr lang="en-US" altLang="ko-KR" dirty="0">
                <a:solidFill>
                  <a:schemeClr val="dk1"/>
                </a:solidFill>
              </a:rPr>
              <a:t>      -&gt;          </a:t>
            </a:r>
            <a:r>
              <a:rPr lang="ko-KR" altLang="en-US" dirty="0">
                <a:solidFill>
                  <a:schemeClr val="dk1"/>
                </a:solidFill>
              </a:rPr>
              <a:t>      </a:t>
            </a:r>
            <a:r>
              <a:rPr lang="en-US" altLang="ko-KR" dirty="0">
                <a:solidFill>
                  <a:schemeClr val="dk1"/>
                </a:solidFill>
              </a:rPr>
              <a:t>0.56</a:t>
            </a:r>
            <a:r>
              <a:rPr lang="ko-KR" altLang="en-US" dirty="0">
                <a:solidFill>
                  <a:schemeClr val="dk1"/>
                </a:solidFill>
              </a:rPr>
              <a:t>    </a:t>
            </a:r>
            <a:endParaRPr lang="en-US" altLang="ko-KR" dirty="0">
              <a:solidFill>
                <a:schemeClr val="dk1"/>
              </a:solidFill>
            </a:endParaRPr>
          </a:p>
          <a:p>
            <a:pPr>
              <a:defRPr/>
            </a:pPr>
            <a:r>
              <a:rPr lang="ko-KR" altLang="en-US" dirty="0">
                <a:solidFill>
                  <a:schemeClr val="dk1"/>
                </a:solidFill>
              </a:rPr>
              <a:t>근로자</a:t>
            </a:r>
            <a:r>
              <a:rPr lang="en-US" altLang="ko-KR" dirty="0" err="1">
                <a:solidFill>
                  <a:schemeClr val="dk1"/>
                </a:solidFill>
              </a:rPr>
              <a:t>mAP</a:t>
            </a:r>
            <a:r>
              <a:rPr lang="en-US" altLang="ko-KR" dirty="0">
                <a:solidFill>
                  <a:schemeClr val="dk1"/>
                </a:solidFill>
              </a:rPr>
              <a:t>            0.18               -&gt;                0.39</a:t>
            </a:r>
            <a:endParaRPr lang="ko-KR" altLang="en-US" dirty="0">
              <a:solidFill>
                <a:schemeClr val="dk1"/>
              </a:solidFill>
            </a:endParaRPr>
          </a:p>
          <a:p>
            <a:pPr>
              <a:defRPr/>
            </a:pPr>
            <a:r>
              <a:rPr lang="ko-KR" altLang="en-US" dirty="0" err="1">
                <a:solidFill>
                  <a:schemeClr val="dk1"/>
                </a:solidFill>
              </a:rPr>
              <a:t>라벨링</a:t>
            </a:r>
            <a:r>
              <a:rPr lang="ko-KR" altLang="en-US" dirty="0">
                <a:solidFill>
                  <a:schemeClr val="dk1"/>
                </a:solidFill>
              </a:rPr>
              <a:t> </a:t>
            </a:r>
            <a:r>
              <a:rPr lang="en-US" altLang="ko-KR" dirty="0">
                <a:solidFill>
                  <a:schemeClr val="dk1"/>
                </a:solidFill>
              </a:rPr>
              <a:t>Instances 4</a:t>
            </a:r>
            <a:r>
              <a:rPr lang="ko-KR" altLang="en-US" dirty="0">
                <a:solidFill>
                  <a:schemeClr val="dk1"/>
                </a:solidFill>
              </a:rPr>
              <a:t>천 </a:t>
            </a:r>
            <a:r>
              <a:rPr lang="en-US" altLang="ko-KR" dirty="0">
                <a:solidFill>
                  <a:schemeClr val="dk1"/>
                </a:solidFill>
              </a:rPr>
              <a:t>-&gt;</a:t>
            </a:r>
            <a:r>
              <a:rPr lang="ko-KR" altLang="en-US" dirty="0">
                <a:solidFill>
                  <a:schemeClr val="dk1"/>
                </a:solidFill>
              </a:rPr>
              <a:t> 사람 </a:t>
            </a:r>
            <a:r>
              <a:rPr lang="en-US" altLang="ko-KR" dirty="0">
                <a:solidFill>
                  <a:schemeClr val="dk1"/>
                </a:solidFill>
              </a:rPr>
              <a:t>2.6</a:t>
            </a:r>
            <a:r>
              <a:rPr lang="ko-KR" altLang="en-US" dirty="0">
                <a:solidFill>
                  <a:schemeClr val="dk1"/>
                </a:solidFill>
              </a:rPr>
              <a:t>만 장비 </a:t>
            </a:r>
            <a:r>
              <a:rPr lang="en-US" altLang="ko-KR" dirty="0">
                <a:solidFill>
                  <a:schemeClr val="dk1"/>
                </a:solidFill>
              </a:rPr>
              <a:t>3.8</a:t>
            </a:r>
            <a:r>
              <a:rPr lang="ko-KR" altLang="en-US" dirty="0">
                <a:solidFill>
                  <a:schemeClr val="dk1"/>
                </a:solidFill>
              </a:rPr>
              <a:t>만</a:t>
            </a:r>
            <a:r>
              <a:rPr lang="en-US" altLang="ko-KR" dirty="0">
                <a:solidFill>
                  <a:schemeClr val="dk1"/>
                </a:solidFill>
              </a:rPr>
              <a:t>(</a:t>
            </a:r>
            <a:r>
              <a:rPr lang="ko-KR" altLang="en-US" dirty="0">
                <a:solidFill>
                  <a:schemeClr val="dk1"/>
                </a:solidFill>
              </a:rPr>
              <a:t>총 </a:t>
            </a:r>
            <a:r>
              <a:rPr lang="en-US" altLang="ko-KR" dirty="0">
                <a:solidFill>
                  <a:schemeClr val="dk1"/>
                </a:solidFill>
              </a:rPr>
              <a:t>5.4</a:t>
            </a:r>
            <a:r>
              <a:rPr lang="ko-KR" altLang="en-US" dirty="0">
                <a:solidFill>
                  <a:schemeClr val="dk1"/>
                </a:solidFill>
              </a:rPr>
              <a:t>만</a:t>
            </a:r>
            <a:r>
              <a:rPr lang="en-US" altLang="ko-KR" dirty="0">
                <a:solidFill>
                  <a:schemeClr val="dk1"/>
                </a:solidFill>
              </a:rPr>
              <a:t>)</a:t>
            </a:r>
            <a:endParaRPr lang="ko-KR" altLang="en-US" dirty="0">
              <a:solidFill>
                <a:schemeClr val="dk1"/>
              </a:solidFill>
            </a:endParaRPr>
          </a:p>
          <a:p>
            <a:pPr>
              <a:defRPr/>
            </a:pPr>
            <a:endParaRPr lang="en-US" altLang="ko-KR" dirty="0">
              <a:solidFill>
                <a:schemeClr val="dk1"/>
              </a:solidFill>
            </a:endParaRPr>
          </a:p>
          <a:p>
            <a:pPr algn="ctr">
              <a:defRPr/>
            </a:pPr>
            <a:endParaRPr lang="ko-KR" altLang="en-US" dirty="0">
              <a:solidFill>
                <a:schemeClr val="dk1"/>
              </a:solidFill>
            </a:endParaRPr>
          </a:p>
          <a:p>
            <a:pPr algn="ctr">
              <a:defRPr/>
            </a:pPr>
            <a:endParaRPr lang="ko-KR" altLang="en-US" dirty="0">
              <a:solidFill>
                <a:schemeClr val="dk1"/>
              </a:solidFill>
            </a:endParaRPr>
          </a:p>
          <a:p>
            <a:pPr algn="ctr">
              <a:defRPr/>
            </a:pPr>
            <a:endParaRPr lang="ko-KR" altLang="en-US" dirty="0">
              <a:solidFill>
                <a:schemeClr val="dk1"/>
              </a:solidFill>
            </a:endParaRPr>
          </a:p>
          <a:p>
            <a:pPr algn="ctr">
              <a:defRPr/>
            </a:pPr>
            <a:endParaRPr lang="ko-KR" altLang="en-US" dirty="0">
              <a:solidFill>
                <a:schemeClr val="dk1"/>
              </a:solidFill>
            </a:endParaRPr>
          </a:p>
          <a:p>
            <a:pPr algn="ctr">
              <a:defRPr/>
            </a:pPr>
            <a:endParaRPr lang="ko-KR" altLang="en-US" dirty="0">
              <a:solidFill>
                <a:schemeClr val="dk1"/>
              </a:solidFill>
            </a:endParaRPr>
          </a:p>
          <a:p>
            <a:pPr algn="ctr">
              <a:defRPr/>
            </a:pPr>
            <a:endParaRPr lang="ko-KR" alt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8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라벨링 클래스 선정</a:t>
            </a:r>
            <a:endParaRPr kumimoji="0" lang="ko-KR" altLang="en-US" sz="3200" b="1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46614" y="1567217"/>
            <a:ext cx="10171978" cy="395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8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라벨링 클래스 선정</a:t>
            </a:r>
            <a:endParaRPr kumimoji="0" lang="ko-KR" altLang="en-US" sz="3200" b="1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711248" y="1512602"/>
            <a:ext cx="1773555" cy="6381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ko-KR" sz="1800" b="0" i="0" strike="noStrike">
                <a:solidFill>
                  <a:srgbClr val="000000">
                    <a:alpha val="100000"/>
                  </a:srgbClr>
                </a:solidFill>
                <a:latin typeface="Arial"/>
                <a:ea typeface="굴림"/>
              </a:rPr>
              <a:t>Number : 9</a:t>
            </a:r>
          </a:p>
          <a:p>
            <a:pPr algn="l">
              <a:defRPr/>
            </a:pPr>
            <a:r>
              <a:rPr lang="en-US" altLang="ko-KR" sz="1800" b="0" i="0" strike="noStrike">
                <a:solidFill>
                  <a:srgbClr val="000000">
                    <a:alpha val="100000"/>
                  </a:srgbClr>
                </a:solidFill>
                <a:latin typeface="Arial"/>
                <a:ea typeface="굴림"/>
              </a:rPr>
              <a:t>Eacavator </a:t>
            </a:r>
          </a:p>
        </p:txBody>
      </p:sp>
      <p:pic>
        <p:nvPicPr>
          <p:cNvPr id="38" name="그림 37"/>
          <p:cNvPicPr>
            <a:picLocks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800000" y="2160000"/>
            <a:ext cx="3600000" cy="3600000"/>
          </a:xfrm>
          <a:prstGeom prst="rect">
            <a:avLst/>
          </a:prstGeom>
        </p:spPr>
      </p:pic>
      <p:pic>
        <p:nvPicPr>
          <p:cNvPr id="39" name="그림 38"/>
          <p:cNvPicPr>
            <a:picLocks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760000" y="21600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9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라벨링 클래스 선정</a:t>
            </a:r>
            <a:endParaRPr kumimoji="0" lang="ko-KR" altLang="en-US" sz="3200" b="1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711248" y="1512602"/>
            <a:ext cx="1773555" cy="6381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Number : 10</a:t>
            </a:r>
          </a:p>
          <a:p>
            <a:pPr algn="l"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Doger</a:t>
            </a:r>
          </a:p>
        </p:txBody>
      </p:sp>
      <p:pic>
        <p:nvPicPr>
          <p:cNvPr id="38" name="그림 37"/>
          <p:cNvPicPr>
            <a:picLocks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800000" y="2160000"/>
            <a:ext cx="3600000" cy="3600000"/>
          </a:xfrm>
          <a:prstGeom prst="rect">
            <a:avLst/>
          </a:prstGeom>
        </p:spPr>
      </p:pic>
      <p:pic>
        <p:nvPicPr>
          <p:cNvPr id="40" name="그림 39"/>
          <p:cNvPicPr>
            <a:picLocks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752566" y="21600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라벨링 클래스 선정</a:t>
            </a:r>
            <a:endParaRPr kumimoji="0" lang="ko-KR" altLang="en-US" sz="3200" b="1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711248" y="1512602"/>
            <a:ext cx="1773555" cy="6381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Number : 11</a:t>
            </a:r>
          </a:p>
          <a:p>
            <a:pPr algn="l"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Forklift</a:t>
            </a:r>
          </a:p>
        </p:txBody>
      </p:sp>
      <p:pic>
        <p:nvPicPr>
          <p:cNvPr id="38" name="그림 37"/>
          <p:cNvPicPr>
            <a:picLocks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800000" y="2160000"/>
            <a:ext cx="3600000" cy="3600000"/>
          </a:xfrm>
          <a:prstGeom prst="rect">
            <a:avLst/>
          </a:prstGeom>
        </p:spPr>
      </p:pic>
      <p:pic>
        <p:nvPicPr>
          <p:cNvPr id="39" name="그림 38"/>
          <p:cNvPicPr>
            <a:picLocks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760000" y="21600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333</ep:Words>
  <ep:PresentationFormat>와이드스크린</ep:PresentationFormat>
  <ep:Paragraphs>224</ep:Paragraphs>
  <ep:Slides>25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25</vt:i4>
      </vt:variant>
    </vt:vector>
  </ep:HeadingPairs>
  <ep:TitlesOfParts>
    <vt:vector size="26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2022-06-22T06:21:29.000</dcterms:created>
  <cp:lastModifiedBy>kyjoo</cp:lastModifiedBy>
  <dcterms:modified xsi:type="dcterms:W3CDTF">2022-06-30T03:16:47.791</dcterms:modified>
  <cp:revision>238</cp:revision>
  <dc:title>PowerPoint Presentation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