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263" r:id="rId2"/>
    <p:sldId id="264" r:id="rId3"/>
    <p:sldId id="266" r:id="rId4"/>
    <p:sldId id="269" r:id="rId5"/>
    <p:sldId id="265" r:id="rId6"/>
    <p:sldId id="257" r:id="rId7"/>
    <p:sldId id="258" r:id="rId8"/>
    <p:sldId id="259" r:id="rId9"/>
    <p:sldId id="261" r:id="rId10"/>
    <p:sldId id="260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9412" autoAdjust="0"/>
  </p:normalViewPr>
  <p:slideViewPr>
    <p:cSldViewPr snapToGrid="0" showGuides="1">
      <p:cViewPr varScale="1">
        <p:scale>
          <a:sx n="90" d="100"/>
          <a:sy n="90" d="100"/>
        </p:scale>
        <p:origin x="1104" y="6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8FF26-9812-47F2-A193-D2894703211E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506E-6888-4E35-AB36-A60403FAE7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cs typeface="Calibri"/>
              </a:rPr>
              <a:t>We train on all site, but we test on site 4 only.</a:t>
            </a:r>
          </a:p>
          <a:p>
            <a:r>
              <a:rPr lang="en-US" altLang="ko-KR" dirty="0">
                <a:cs typeface="Calibri"/>
              </a:rPr>
              <a:t>Because site 4 is suitable and active now.</a:t>
            </a:r>
          </a:p>
          <a:p>
            <a:r>
              <a:rPr lang="en-US" altLang="ko-KR" dirty="0">
                <a:cs typeface="Calibri"/>
              </a:rPr>
              <a:t>We will make </a:t>
            </a:r>
            <a:r>
              <a:rPr lang="en-US" altLang="ko-KR" dirty="0" err="1">
                <a:cs typeface="Calibri"/>
              </a:rPr>
              <a:t>webservice,so</a:t>
            </a:r>
            <a:r>
              <a:rPr lang="en-US" altLang="ko-KR" dirty="0">
                <a:cs typeface="Calibri"/>
              </a:rPr>
              <a:t> site 4 is </a:t>
            </a:r>
            <a:r>
              <a:rPr lang="en-US" altLang="ko-KR" dirty="0" err="1">
                <a:cs typeface="Calibri"/>
              </a:rPr>
              <a:t>suitable.test</a:t>
            </a:r>
            <a:r>
              <a:rPr lang="en-US" altLang="ko-KR" dirty="0">
                <a:cs typeface="Calibri"/>
              </a:rPr>
              <a:t> on site 4.</a:t>
            </a:r>
          </a:p>
          <a:p>
            <a:r>
              <a:rPr lang="en-US" altLang="ko-KR" dirty="0">
                <a:cs typeface="Calibri"/>
              </a:rPr>
              <a:t>Camera angel is good, outside, have enough vehicle and signalman.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2506E-6888-4E35-AB36-A60403FAE79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02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Judge about distance</a:t>
            </a:r>
          </a:p>
          <a:p>
            <a:r>
              <a:rPr lang="en-US" altLang="ko-KR" dirty="0"/>
              <a:t>Signalman feature extraction? </a:t>
            </a:r>
            <a:r>
              <a:rPr lang="en-US" altLang="ko-KR" dirty="0" err="1"/>
              <a:t>Howcan</a:t>
            </a:r>
            <a:r>
              <a:rPr lang="en-US" altLang="ko-KR" dirty="0"/>
              <a:t> identify signalman?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2506E-6888-4E35-AB36-A60403FAE79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62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2022-06-24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June </a:t>
            </a:r>
            <a:r>
              <a:rPr kumimoji="0" lang="en-US" altLang="ko-KR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24</a:t>
            </a: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 2022</a:t>
            </a:r>
            <a:endParaRPr kumimoji="0" lang="en-US" sz="1400" b="1" i="1" u="none" strike="noStrike" kern="1200" cap="none" spc="0" normalizeH="0" baseline="0">
              <a:solidFill>
                <a:srgbClr val="FFFFFF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283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2076" y="1656207"/>
            <a:ext cx="7200900" cy="4050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7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9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56334" y="2479339"/>
            <a:ext cx="5108765" cy="3691791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중장비 및 신호수 기반 위험 경고 시나리오</a:t>
            </a:r>
          </a:p>
        </p:txBody>
      </p:sp>
    </p:spTree>
    <p:extLst>
      <p:ext uri="{BB962C8B-B14F-4D97-AF65-F5344CB8AC3E}">
        <p14:creationId xmlns:p14="http://schemas.microsoft.com/office/powerpoint/2010/main" val="17350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95034" y="1119479"/>
            <a:ext cx="3309937" cy="51792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2076" y="1656207"/>
            <a:ext cx="7228113" cy="4065813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1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3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중장비 및 신호수 기반 위험 경고 시나리오</a:t>
            </a:r>
          </a:p>
        </p:txBody>
      </p:sp>
    </p:spTree>
    <p:extLst>
      <p:ext uri="{BB962C8B-B14F-4D97-AF65-F5344CB8AC3E}">
        <p14:creationId xmlns:p14="http://schemas.microsoft.com/office/powerpoint/2010/main" val="9604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04278"/>
              </p:ext>
            </p:extLst>
          </p:nvPr>
        </p:nvGraphicFramePr>
        <p:xfrm>
          <a:off x="1701605" y="1558565"/>
          <a:ext cx="8355911" cy="318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239">
                <a:tc>
                  <a:txBody>
                    <a:bodyPr/>
                    <a:lstStyle/>
                    <a:p>
                      <a:pPr lvl="0">
                        <a:buNone/>
                        <a:defRPr/>
                      </a:pPr>
                      <a:r>
                        <a:rPr lang="ko-KR" altLang="en-US"/>
                        <a:t>현재</a:t>
                      </a:r>
                      <a:r>
                        <a:rPr lang="en-US" altLang="ko-KR"/>
                        <a:t>~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  <a:r>
                        <a:rPr lang="en-US" altLang="ko-KR"/>
                        <a:t>20</a:t>
                      </a:r>
                      <a:r>
                        <a:rPr lang="ko-KR" altLang="en-US"/>
                        <a:t>일</a:t>
                      </a:r>
                      <a:r>
                        <a:rPr lang="en-US" altLang="ko-KR"/>
                        <a:t>-24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27</a:t>
                      </a:r>
                      <a:r>
                        <a:rPr lang="ko-KR" altLang="en-US"/>
                        <a:t>일 </a:t>
                      </a:r>
                      <a:r>
                        <a:rPr lang="en-US" altLang="ko-KR"/>
                        <a:t>~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692">
                <a:tc>
                  <a:txBody>
                    <a:bodyPr/>
                    <a:lstStyle/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라벨링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yolov5 </a:t>
                      </a:r>
                      <a:r>
                        <a:rPr lang="ko-KR" altLang="en-US"/>
                        <a:t>모델 비교</a:t>
                      </a:r>
                      <a:r>
                        <a:rPr lang="en-US"/>
                        <a:t>,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중장비 감지 </a:t>
                      </a:r>
                      <a:r>
                        <a:rPr lang="en-US" altLang="ko-KR"/>
                        <a:t>NAS</a:t>
                      </a:r>
                      <a:r>
                        <a:rPr lang="ko-KR" altLang="en-US"/>
                        <a:t> 모델 사용 및 비교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사람감지를 위한 </a:t>
                      </a:r>
                      <a:r>
                        <a:rPr lang="en-US" altLang="ko-KR"/>
                        <a:t>pedestron</a:t>
                      </a:r>
                      <a:r>
                        <a:rPr lang="ko-KR" altLang="en-US"/>
                        <a:t> 모델 사용 및 비교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- 대규모 개체 감지 및 인스턴스 분할을 수행하기 위한 경량 비전 라이브러리(SAHI)</a:t>
                      </a:r>
                      <a:r>
                        <a:rPr lang="ko-KR" altLang="en-US"/>
                        <a:t> 참고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  <a:defRPr/>
                      </a:pP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 추가 모델 성능 향상 비교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 모델 최적화</a:t>
                      </a:r>
                    </a:p>
                    <a:p>
                      <a:pPr lvl="0">
                        <a:buNone/>
                        <a:defRPr/>
                      </a:pP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 </a:t>
                      </a:r>
                      <a:r>
                        <a:rPr lang="en-US" dirty="0"/>
                        <a:t>ensemble models</a:t>
                      </a:r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/>
                        <a:t>- 대규모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개체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감지</a:t>
                      </a:r>
                      <a:r>
                        <a:rPr lang="en-US" altLang="ko-KR" dirty="0"/>
                        <a:t> 및 </a:t>
                      </a:r>
                      <a:r>
                        <a:rPr lang="en-US" altLang="ko-KR" dirty="0" err="1"/>
                        <a:t>인스턴스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분할을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수행하기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위한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경량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비전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라이브러리</a:t>
                      </a:r>
                      <a:r>
                        <a:rPr lang="en-US" altLang="ko-KR" dirty="0"/>
                        <a:t>(SAHI)</a:t>
                      </a:r>
                      <a:r>
                        <a:rPr lang="ko-KR" altLang="en-US" dirty="0"/>
                        <a:t> 사용 및 </a:t>
                      </a:r>
                      <a:r>
                        <a:rPr lang="en-US" altLang="ko-KR" dirty="0"/>
                        <a:t> </a:t>
                      </a:r>
                      <a:r>
                        <a:rPr lang="en-US" altLang="ko-KR" dirty="0" err="1"/>
                        <a:t>backbon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비교</a:t>
                      </a:r>
                      <a:endParaRPr lang="en-US" altLang="ko-KR" dirty="0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 dirty="0"/>
                        <a:t>- </a:t>
                      </a:r>
                      <a:r>
                        <a:rPr lang="ko-KR" altLang="en-US" dirty="0" err="1"/>
                        <a:t>전처리</a:t>
                      </a:r>
                      <a:r>
                        <a:rPr lang="en-US" altLang="ko-KR" dirty="0"/>
                        <a:t>(augmentation), </a:t>
                      </a:r>
                      <a:r>
                        <a:rPr lang="ko-KR" altLang="en-US" dirty="0"/>
                        <a:t>후처리</a:t>
                      </a:r>
                      <a:r>
                        <a:rPr lang="en-US" altLang="ko-KR" dirty="0"/>
                        <a:t>(TTA)</a:t>
                      </a:r>
                      <a:r>
                        <a:rPr lang="ko-KR" altLang="en-US" dirty="0"/>
                        <a:t> 를 이용한 모델 성능 개선</a:t>
                      </a:r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4"/>
          <p:cNvSpPr/>
          <p:nvPr/>
        </p:nvSpPr>
        <p:spPr>
          <a:xfrm>
            <a:off x="509943" y="841198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0" y="6599736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3" name="Slide Number Placeholder 16"/>
          <p:cNvSpPr>
            <a:spLocks noGrp="1"/>
          </p:cNvSpPr>
          <p:nvPr/>
        </p:nvSpPr>
        <p:spPr>
          <a:xfrm>
            <a:off x="9272708" y="6602438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68361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7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향후 일정 및 계획</a:t>
            </a:r>
          </a:p>
        </p:txBody>
      </p:sp>
    </p:spTree>
    <p:extLst>
      <p:ext uri="{BB962C8B-B14F-4D97-AF65-F5344CB8AC3E}">
        <p14:creationId xmlns:p14="http://schemas.microsoft.com/office/powerpoint/2010/main" val="40314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i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목차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171" y="2520315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>
          <a:xfrm>
            <a:off x="1765387" y="2340292"/>
            <a:ext cx="6088566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라벨링 히스토리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8171" y="3060382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>
          <a:xfrm>
            <a:off x="1764220" y="2880360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건설장비 모델 성능 비교 및 지표</a:t>
            </a: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368171" y="3600450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>
          <a:xfrm>
            <a:off x="1764220" y="3420427"/>
            <a:ext cx="6792851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작업자 감지 모델 및 성능 지표</a:t>
            </a:r>
          </a:p>
        </p:txBody>
      </p:sp>
      <p:sp>
        <p:nvSpPr>
          <p:cNvPr id="18" name="Rectangle 12"/>
          <p:cNvSpPr/>
          <p:nvPr/>
        </p:nvSpPr>
        <p:spPr>
          <a:xfrm>
            <a:off x="1367501" y="414051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>
          <a:xfrm>
            <a:off x="1764220" y="3960495"/>
            <a:ext cx="7605277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중장비 및 신호수 기반 위험 경고 시나리오</a:t>
            </a:r>
          </a:p>
        </p:txBody>
      </p:sp>
      <p:sp>
        <p:nvSpPr>
          <p:cNvPr id="20" name="Rectangle 10"/>
          <p:cNvSpPr/>
          <p:nvPr/>
        </p:nvSpPr>
        <p:spPr>
          <a:xfrm>
            <a:off x="1368171" y="198024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>
          <a:xfrm>
            <a:off x="1764220" y="1812224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 계획</a:t>
            </a:r>
          </a:p>
        </p:txBody>
      </p:sp>
      <p:sp>
        <p:nvSpPr>
          <p:cNvPr id="22" name="Rectangle 12"/>
          <p:cNvSpPr/>
          <p:nvPr/>
        </p:nvSpPr>
        <p:spPr>
          <a:xfrm>
            <a:off x="1367501" y="4680585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>
          <a:xfrm>
            <a:off x="1764220" y="4500562"/>
            <a:ext cx="7605277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향후 및 일정 계획</a:t>
            </a:r>
          </a:p>
        </p:txBody>
      </p:sp>
    </p:spTree>
    <p:extLst>
      <p:ext uri="{BB962C8B-B14F-4D97-AF65-F5344CB8AC3E}">
        <p14:creationId xmlns:p14="http://schemas.microsoft.com/office/powerpoint/2010/main" val="20975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June </a:t>
            </a:r>
            <a:r>
              <a:rPr lang="en-US" altLang="ko-KR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24</a:t>
            </a: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 2022</a:t>
            </a: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1104134" y="1335142"/>
          <a:ext cx="9909628" cy="4795036"/>
        </p:xfrm>
        <a:graphic>
          <a:graphicData uri="http://schemas.openxmlformats.org/drawingml/2006/table">
            <a:tbl>
              <a:tblPr firstRow="1" bandRow="1"/>
              <a:tblGrid>
                <a:gridCol w="12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 구현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DATASET </a:t>
                      </a:r>
                      <a:r>
                        <a:rPr lang="ko-KR" altLang="en-US"/>
                        <a:t>수집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알고리즘 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 모델 학습을 위한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목표 </a:t>
                      </a:r>
                      <a:r>
                        <a:rPr lang="en-US" altLang="ko-KR"/>
                        <a:t>MAP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부족한 데이터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목표 </a:t>
                      </a:r>
                      <a:r>
                        <a:rPr lang="en-US" altLang="ko-KR"/>
                        <a:t>MAP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기획 및 대시보드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8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추가 </a:t>
                      </a:r>
                      <a:r>
                        <a:rPr lang="en-US" altLang="ko-KR"/>
                        <a:t> CLASS</a:t>
                      </a:r>
                      <a:r>
                        <a:rPr lang="ko-KR" altLang="en-US"/>
                        <a:t> 설정 및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현장 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서비스화 개발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9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플랫폼 운영 및 관리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June </a:t>
            </a:r>
            <a:r>
              <a:rPr lang="en-US" altLang="ko-KR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2</a:t>
            </a: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3, 2022</a:t>
            </a: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1104134" y="1335142"/>
          <a:ext cx="9909628" cy="4795036"/>
        </p:xfrm>
        <a:graphic>
          <a:graphicData uri="http://schemas.openxmlformats.org/drawingml/2006/table">
            <a:tbl>
              <a:tblPr firstRow="1" bandRow="1"/>
              <a:tblGrid>
                <a:gridCol w="12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 구현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DATASET </a:t>
                      </a:r>
                      <a:r>
                        <a:rPr lang="ko-KR" altLang="en-US"/>
                        <a:t>수집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알고리즘 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 모델 학습을 위한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목표 </a:t>
                      </a:r>
                      <a:r>
                        <a:rPr lang="en-US" altLang="ko-KR"/>
                        <a:t>MAP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부족한 데이터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목표 </a:t>
                      </a:r>
                      <a:r>
                        <a:rPr lang="en-US" altLang="ko-KR"/>
                        <a:t>MAP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기획 및 대시보드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8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추가 </a:t>
                      </a:r>
                      <a:r>
                        <a:rPr lang="en-US" altLang="ko-KR"/>
                        <a:t> CLASS</a:t>
                      </a:r>
                      <a:r>
                        <a:rPr lang="ko-KR" altLang="en-US"/>
                        <a:t> 설정 및 라벨링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현장 테스트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서비스화 개발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9</a:t>
                      </a:r>
                      <a:r>
                        <a:rPr lang="ko-KR" altLang="en-US"/>
                        <a:t>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플랫폼 운영 및 관리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타원 45"/>
          <p:cNvSpPr/>
          <p:nvPr/>
        </p:nvSpPr>
        <p:spPr>
          <a:xfrm>
            <a:off x="1360113" y="2914229"/>
            <a:ext cx="770404" cy="6793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7" name="직선 화살표 연결선 46"/>
          <p:cNvCxnSpPr>
            <a:stCxn id="46" idx="6"/>
          </p:cNvCxnSpPr>
          <p:nvPr/>
        </p:nvCxnSpPr>
        <p:spPr>
          <a:xfrm>
            <a:off x="2130518" y="3253908"/>
            <a:ext cx="104162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사각형: 둥근 모서리 48"/>
          <p:cNvSpPr/>
          <p:nvPr/>
        </p:nvSpPr>
        <p:spPr>
          <a:xfrm>
            <a:off x="3140449" y="2269892"/>
            <a:ext cx="5693988" cy="2059079"/>
          </a:xfrm>
          <a:prstGeom prst="roundRect">
            <a:avLst>
              <a:gd name="adj" fmla="val 16667"/>
            </a:avLst>
          </a:prstGeom>
          <a:solidFill>
            <a:schemeClr val="lt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chemeClr val="dk1"/>
                </a:solidFill>
              </a:rPr>
              <a:t>6</a:t>
            </a:r>
            <a:r>
              <a:rPr lang="ko-KR" altLang="en-US">
                <a:solidFill>
                  <a:schemeClr val="dk1"/>
                </a:solidFill>
              </a:rPr>
              <a:t>월 </a:t>
            </a:r>
            <a:r>
              <a:rPr lang="en-US" altLang="ko-KR">
                <a:solidFill>
                  <a:schemeClr val="dk1"/>
                </a:solidFill>
              </a:rPr>
              <a:t>4</a:t>
            </a:r>
            <a:r>
              <a:rPr lang="ko-KR" altLang="en-US">
                <a:solidFill>
                  <a:schemeClr val="dk1"/>
                </a:solidFill>
              </a:rPr>
              <a:t>주차</a:t>
            </a:r>
          </a:p>
          <a:p>
            <a:pPr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chemeClr val="dk1"/>
                </a:solidFill>
              </a:rPr>
              <a:t>                   </a:t>
            </a:r>
            <a:r>
              <a:rPr lang="ko-KR" altLang="en-US">
                <a:solidFill>
                  <a:schemeClr val="dk1"/>
                </a:solidFill>
              </a:rPr>
              <a:t>목표</a:t>
            </a:r>
            <a:r>
              <a:rPr lang="en-US" altLang="ko-KR">
                <a:solidFill>
                  <a:schemeClr val="dk1"/>
                </a:solidFill>
              </a:rPr>
              <a:t>                   </a:t>
            </a:r>
            <a:r>
              <a:rPr lang="ko-KR" altLang="en-US">
                <a:solidFill>
                  <a:schemeClr val="dk1"/>
                </a:solidFill>
              </a:rPr>
              <a:t>                 현재                          </a:t>
            </a:r>
          </a:p>
          <a:p>
            <a:pPr>
              <a:defRPr/>
            </a:pPr>
            <a:r>
              <a:rPr lang="en-US" altLang="ko-KR">
                <a:solidFill>
                  <a:schemeClr val="dk1"/>
                </a:solidFill>
              </a:rPr>
              <a:t>MAP            0.5</a:t>
            </a:r>
            <a:r>
              <a:rPr lang="ko-KR" altLang="en-US">
                <a:solidFill>
                  <a:schemeClr val="dk1"/>
                </a:solidFill>
              </a:rPr>
              <a:t>         </a:t>
            </a:r>
            <a:r>
              <a:rPr lang="en-US" altLang="ko-KR">
                <a:solidFill>
                  <a:schemeClr val="dk1"/>
                </a:solidFill>
              </a:rPr>
              <a:t>      -&gt;          </a:t>
            </a:r>
            <a:r>
              <a:rPr lang="ko-KR" altLang="en-US">
                <a:solidFill>
                  <a:schemeClr val="dk1"/>
                </a:solidFill>
              </a:rPr>
              <a:t>          </a:t>
            </a:r>
            <a:r>
              <a:rPr lang="en-US" altLang="ko-KR">
                <a:solidFill>
                  <a:schemeClr val="dk1"/>
                </a:solidFill>
              </a:rPr>
              <a:t>0.56</a:t>
            </a:r>
            <a:r>
              <a:rPr lang="ko-KR" altLang="en-US">
                <a:solidFill>
                  <a:schemeClr val="dk1"/>
                </a:solidFill>
              </a:rPr>
              <a:t>    </a:t>
            </a:r>
            <a:r>
              <a:rPr lang="en-US" altLang="ko-KR">
                <a:solidFill>
                  <a:schemeClr val="dk1"/>
                </a:solidFill>
              </a:rPr>
              <a:t>    </a:t>
            </a:r>
            <a:r>
              <a:rPr lang="ko-KR" altLang="en-US">
                <a:solidFill>
                  <a:schemeClr val="dk1"/>
                </a:solidFill>
              </a:rPr>
              <a:t>          </a:t>
            </a:r>
          </a:p>
          <a:p>
            <a:pPr>
              <a:defRPr/>
            </a:pPr>
            <a:r>
              <a:rPr lang="ko-KR" altLang="en-US">
                <a:solidFill>
                  <a:schemeClr val="dk1"/>
                </a:solidFill>
              </a:rPr>
              <a:t>라벨링 </a:t>
            </a:r>
            <a:r>
              <a:rPr lang="en-US" altLang="ko-KR">
                <a:solidFill>
                  <a:schemeClr val="dk1"/>
                </a:solidFill>
              </a:rPr>
              <a:t>  Instances 6</a:t>
            </a:r>
            <a:r>
              <a:rPr lang="ko-KR" altLang="en-US">
                <a:solidFill>
                  <a:schemeClr val="dk1"/>
                </a:solidFill>
              </a:rPr>
              <a:t>만 </a:t>
            </a:r>
            <a:r>
              <a:rPr lang="en-US" altLang="ko-KR">
                <a:solidFill>
                  <a:schemeClr val="dk1"/>
                </a:solidFill>
              </a:rPr>
              <a:t>-&gt;</a:t>
            </a:r>
            <a:r>
              <a:rPr lang="ko-KR" altLang="en-US">
                <a:solidFill>
                  <a:schemeClr val="dk1"/>
                </a:solidFill>
              </a:rPr>
              <a:t>   사람 </a:t>
            </a:r>
            <a:r>
              <a:rPr lang="en-US" altLang="ko-KR">
                <a:solidFill>
                  <a:schemeClr val="dk1"/>
                </a:solidFill>
              </a:rPr>
              <a:t>2.6</a:t>
            </a:r>
            <a:r>
              <a:rPr lang="ko-KR" altLang="en-US">
                <a:solidFill>
                  <a:schemeClr val="dk1"/>
                </a:solidFill>
              </a:rPr>
              <a:t>만 장비 </a:t>
            </a:r>
            <a:r>
              <a:rPr lang="en-US" altLang="ko-KR">
                <a:solidFill>
                  <a:schemeClr val="dk1"/>
                </a:solidFill>
              </a:rPr>
              <a:t>3.6</a:t>
            </a:r>
            <a:r>
              <a:rPr lang="ko-KR" altLang="en-US">
                <a:solidFill>
                  <a:schemeClr val="dk1"/>
                </a:solidFill>
              </a:rPr>
              <a:t>만</a:t>
            </a: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라벨링 히스토리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6139" y="5276520"/>
            <a:ext cx="8950217" cy="63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 현재 부족한 클래스의 데이터 라벨링 필요 </a:t>
            </a:r>
            <a:r>
              <a:rPr lang="en-US" altLang="ko-KR"/>
              <a:t>-&gt;</a:t>
            </a:r>
            <a:r>
              <a:rPr lang="ko-KR" altLang="en-US"/>
              <a:t> 현장 </a:t>
            </a:r>
            <a:r>
              <a:rPr lang="en-US" altLang="ko-KR"/>
              <a:t>NAS</a:t>
            </a:r>
            <a:r>
              <a:rPr lang="ko-KR" altLang="en-US"/>
              <a:t> 데이터 이용</a:t>
            </a:r>
          </a:p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 추가 클래스 논의 필요 </a:t>
            </a:r>
            <a:r>
              <a:rPr lang="en-US" altLang="ko-KR"/>
              <a:t>(</a:t>
            </a:r>
            <a:r>
              <a:rPr lang="ko-KR" altLang="en-US"/>
              <a:t>신규 인식 항목</a:t>
            </a:r>
            <a:r>
              <a:rPr lang="en-US" altLang="ko-KR"/>
              <a:t>)</a:t>
            </a:r>
          </a:p>
        </p:txBody>
      </p:sp>
      <p:pic>
        <p:nvPicPr>
          <p:cNvPr id="25" name="그림 2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58052" y="1576388"/>
            <a:ext cx="5436679" cy="3060382"/>
          </a:xfrm>
          <a:prstGeom prst="rect">
            <a:avLst/>
          </a:prstGeom>
        </p:spPr>
      </p:pic>
      <p:pic>
        <p:nvPicPr>
          <p:cNvPr id="32" name="그림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179205" y="1581150"/>
            <a:ext cx="5436680" cy="30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7931" y="1025919"/>
          <a:ext cx="10786392" cy="431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06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861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Model​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Average Precision​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61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Excavator​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Dodge​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Forklift 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Dump Truck​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Mixer Truck​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Cargo Truck​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Scissor life​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Crane​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 ResNet50​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0.425​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0.664​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0.049​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0.08​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 ResNet50 Finetune on CCTV train set​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0.661​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0.046​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0.707​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0.372​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0.582​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0.521​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 ConvNext​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0.381​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0.79​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0.034​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0.048​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6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 ConvNext  Finetune on CCTV train set​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0.699​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0.008​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0.664​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0.464​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0.705​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0.736​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623"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200" b="1">
                          <a:effectLst/>
                        </a:rPr>
                        <a:t>Ensemble models 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0.5121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0.086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0.5158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0.5637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nan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0.8591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nan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>
                          <a:effectLst/>
                        </a:rPr>
                        <a:t>0.939</a:t>
                      </a:r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E831EAC0-2F03-23D4-3ECC-C601756F5DF0}"/>
              </a:ext>
            </a:extLst>
          </p:cNvPr>
          <p:cNvSpPr txBox="1">
            <a:spLocks/>
          </p:cNvSpPr>
          <p:nvPr/>
        </p:nvSpPr>
        <p:spPr>
          <a:xfrm>
            <a:off x="2417284" y="5534328"/>
            <a:ext cx="5211727" cy="512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Ensemble models work using weighted box fusion </a:t>
            </a:r>
            <a:endParaRPr lang="en-US" dirty="0"/>
          </a:p>
        </p:txBody>
      </p:sp>
      <p:cxnSp>
        <p:nvCxnSpPr>
          <p:cNvPr id="13" name="Connector: Elbow 12"/>
          <p:cNvCxnSpPr/>
          <p:nvPr/>
        </p:nvCxnSpPr>
        <p:spPr>
          <a:xfrm>
            <a:off x="1234266" y="5007881"/>
            <a:ext cx="1018577" cy="778255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2598" y="4523314"/>
            <a:ext cx="1434466" cy="4991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pic>
        <p:nvPicPr>
          <p:cNvPr id="15" name="Picture 15" descr="Diagram  Description automatically generated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5033" y="5373627"/>
            <a:ext cx="1394585" cy="1173699"/>
          </a:xfrm>
          <a:prstGeom prst="rect">
            <a:avLst/>
          </a:prstGeom>
        </p:spPr>
      </p:pic>
      <p:sp>
        <p:nvSpPr>
          <p:cNvPr id="17" name="Subtitle 2"/>
          <p:cNvSpPr txBox="1"/>
          <p:nvPr/>
        </p:nvSpPr>
        <p:spPr>
          <a:xfrm>
            <a:off x="3624068" y="6077902"/>
            <a:ext cx="4474308" cy="51276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>
                <a:cs typeface="Calibri"/>
              </a:rPr>
              <a:t>Vehicle detection</a:t>
            </a:r>
            <a:endParaRPr lang="en-US">
              <a:cs typeface="Calibri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21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3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건설장비 모델 성능 비교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E589A31-BCBB-F360-E147-B0EAFADD72C5}"/>
              </a:ext>
            </a:extLst>
          </p:cNvPr>
          <p:cNvSpPr txBox="1">
            <a:spLocks/>
          </p:cNvSpPr>
          <p:nvPr/>
        </p:nvSpPr>
        <p:spPr>
          <a:xfrm>
            <a:off x="6543360" y="4392446"/>
            <a:ext cx="5211727" cy="2524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2BB020A-FC7E-36F2-6118-2C291A84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19" y="1763070"/>
            <a:ext cx="7300822" cy="39459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D70E15-8388-8FD3-39DC-89EF9547E6DE}"/>
              </a:ext>
            </a:extLst>
          </p:cNvPr>
          <p:cNvSpPr/>
          <p:nvPr/>
        </p:nvSpPr>
        <p:spPr>
          <a:xfrm>
            <a:off x="7624582" y="1961366"/>
            <a:ext cx="1699719" cy="60762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7" name="Subtitle 2"/>
          <p:cNvSpPr txBox="1"/>
          <p:nvPr/>
        </p:nvSpPr>
        <p:spPr>
          <a:xfrm>
            <a:off x="8955735" y="1441650"/>
            <a:ext cx="3232986" cy="512763"/>
          </a:xfrm>
          <a:prstGeom prst="rect">
            <a:avLst/>
          </a:prstGeom>
        </p:spPr>
        <p:txBody>
          <a:bodyPr vert="horz" lIns="91440" tIns="45720" rIns="91440" bIns="45720" anchor="t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>
                <a:cs typeface="Calibri"/>
              </a:rPr>
              <a:t>improved by increasing number of searching layers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2552A2-F2F9-624C-208C-80EA719AFA32}"/>
              </a:ext>
            </a:extLst>
          </p:cNvPr>
          <p:cNvSpPr txBox="1">
            <a:spLocks/>
          </p:cNvSpPr>
          <p:nvPr/>
        </p:nvSpPr>
        <p:spPr>
          <a:xfrm>
            <a:off x="3744638" y="6222586"/>
            <a:ext cx="4474308" cy="512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Vehicle detection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-320840" y="1117176"/>
            <a:ext cx="7301082" cy="51276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>
                <a:cs typeface="Calibri"/>
              </a:rPr>
              <a:t>Implement neural architecture search for object detection</a:t>
            </a:r>
            <a:endParaRPr lang="en-US"/>
          </a:p>
        </p:txBody>
      </p:sp>
      <p:sp>
        <p:nvSpPr>
          <p:cNvPr id="12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6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건설장비 모델 성능 지표</a:t>
            </a:r>
          </a:p>
        </p:txBody>
      </p:sp>
    </p:spTree>
    <p:extLst>
      <p:ext uri="{BB962C8B-B14F-4D97-AF65-F5344CB8AC3E}">
        <p14:creationId xmlns:p14="http://schemas.microsoft.com/office/powerpoint/2010/main" val="10195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29" y="1346425"/>
            <a:ext cx="3502619" cy="417014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0713"/>
              </p:ext>
            </p:extLst>
          </p:nvPr>
        </p:nvGraphicFramePr>
        <p:xfrm>
          <a:off x="1472621" y="1656036"/>
          <a:ext cx="3726395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Average Precision</a:t>
                      </a: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Person</a:t>
                      </a: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Faster RCNN ResNet50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0.24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Faster RCNN ResNet50 Finetune on CCTV train set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0.33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Faster RCNN ResNet101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Faster RCNN ResNet101 </a:t>
                      </a:r>
                      <a:r>
                        <a:rPr lang="en-US" sz="1100" dirty="0" err="1">
                          <a:effectLst/>
                        </a:rPr>
                        <a:t>Finetune</a:t>
                      </a:r>
                      <a:r>
                        <a:rPr lang="en-US" sz="1100" dirty="0">
                          <a:effectLst/>
                        </a:rPr>
                        <a:t> on CCTV train set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0.32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Tood-101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err="1">
                          <a:effectLst/>
                        </a:rPr>
                        <a:t>Finetune</a:t>
                      </a:r>
                      <a:r>
                        <a:rPr lang="en-US" altLang="ko-KR" sz="1100" dirty="0">
                          <a:effectLst/>
                        </a:rPr>
                        <a:t> on CCTV train set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0.35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482987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7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9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11269498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작업자 감지 모델 및 성능 지표</a:t>
            </a: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- Implement Yolov5 results</a:t>
            </a:r>
          </a:p>
        </p:txBody>
      </p:sp>
    </p:spTree>
    <p:extLst>
      <p:ext uri="{BB962C8B-B14F-4D97-AF65-F5344CB8AC3E}">
        <p14:creationId xmlns:p14="http://schemas.microsoft.com/office/powerpoint/2010/main" val="32080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25870" y="3679853"/>
            <a:ext cx="4860607" cy="27340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1402" y="3696764"/>
            <a:ext cx="4860607" cy="273409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93352" y="3281051"/>
            <a:ext cx="128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cs typeface="Calibri"/>
              </a:rPr>
              <a:t>ResNet-101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608719" y="3380558"/>
            <a:ext cx="990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cs typeface="Calibri"/>
              </a:rPr>
              <a:t>Yolov5-x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13798" y="942586"/>
            <a:ext cx="4860607" cy="273409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654912" y="1023172"/>
            <a:ext cx="64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rgbClr val="FF0000"/>
                </a:solidFill>
                <a:cs typeface="Calibri"/>
              </a:rPr>
              <a:t>Tood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6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작업자 감지 결과 </a:t>
            </a:r>
            <a:r>
              <a:rPr kumimoji="0" lang="en-US" altLang="ko-KR" sz="3200" b="1" i="0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- Implement Yolov5 results</a:t>
            </a:r>
          </a:p>
        </p:txBody>
      </p:sp>
    </p:spTree>
    <p:extLst>
      <p:ext uri="{BB962C8B-B14F-4D97-AF65-F5344CB8AC3E}">
        <p14:creationId xmlns:p14="http://schemas.microsoft.com/office/powerpoint/2010/main" val="17585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616</Words>
  <Application>Microsoft Office PowerPoint</Application>
  <PresentationFormat>와이드스크린</PresentationFormat>
  <Paragraphs>228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Arial (Headings)</vt:lpstr>
      <vt:lpstr>맑은 고딕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fex</cp:lastModifiedBy>
  <cp:revision>116</cp:revision>
  <dcterms:created xsi:type="dcterms:W3CDTF">2022-06-22T06:21:29Z</dcterms:created>
  <dcterms:modified xsi:type="dcterms:W3CDTF">2022-06-24T00:09:48Z</dcterms:modified>
  <cp:version/>
</cp:coreProperties>
</file>