
<file path=[Content_Types].xml><?xml version="1.0" encoding="utf-8"?>
<Types xmlns="http://schemas.openxmlformats.org/package/2006/content-types">
  <Default Extension="jpeg" ContentType="image/jpeg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67" r:id="rId2"/>
    <p:sldId id="265" r:id="rId3"/>
    <p:sldId id="266" r:id="rId4"/>
    <p:sldId id="264" r:id="rId5"/>
    <p:sldId id="257" r:id="rId6"/>
    <p:sldId id="259" r:id="rId7"/>
    <p:sldId id="258" r:id="rId8"/>
    <p:sldId id="261" r:id="rId9"/>
    <p:sldId id="26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6" y="888"/>
      </p:cViewPr>
      <p:guideLst>
        <p:guide orient="horz" pos="2157"/>
        <p:guide pos="38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presProps" Target="presProps.xml"  /><Relationship Id="rId13" Type="http://schemas.openxmlformats.org/officeDocument/2006/relationships/viewProps" Target="viewProps.xml"  /><Relationship Id="rId14" Type="http://schemas.openxmlformats.org/officeDocument/2006/relationships/theme" Target="theme/theme1.xml"  /><Relationship Id="rId15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.png"  /><Relationship Id="rId3" Type="http://schemas.openxmlformats.org/officeDocument/2006/relationships/image" Target="../media/image8.jpeg"  /><Relationship Id="rId4" Type="http://schemas.openxmlformats.org/officeDocument/2006/relationships/image" Target="../media/image1.png"  /><Relationship Id="rId5" Type="http://schemas.openxmlformats.org/officeDocument/2006/relationships/image" Target="../media/image8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Relationship Id="rId4" Type="http://schemas.openxmlformats.org/officeDocument/2006/relationships/image" Target="../media/image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.png"  /><Relationship Id="rId3" Type="http://schemas.openxmlformats.org/officeDocument/2006/relationships/image" Target="../media/image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video" Target="../media/unknown1.mp4"  /><Relationship Id="rId4" Type="http://schemas.microsoft.com/office/2007/relationships/media" Target="../media/unknown1.mp4"  /><Relationship Id="rId5" Type="http://schemas.openxmlformats.org/officeDocument/2006/relationships/image" Target="../media/image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xmlns:mc="http://schemas.openxmlformats.org/markup-compatibility/2006" xmlns:hp="http://schemas.haansoft.com/office/presentation/8.0" lang="en-US" sz="1800" b="1" i="1" mc:Ignorable="hp" hp:hslEmbossed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>
          <a:xfrm>
            <a:off x="3049348" y="4070306"/>
            <a:ext cx="6088566" cy="54001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  <a:solidFill>
                  <a:srgbClr val="000000"/>
                </a:solidFill>
                <a:effectLst/>
                <a:latin typeface="맑은 고딕"/>
              </a:rPr>
              <a:t>현대건설 영상 안전관리 </a:t>
            </a:r>
            <a:r>
              <a:rPr xmlns:mc="http://schemas.openxmlformats.org/markup-compatibility/2006" xmlns:hp="http://schemas.haansoft.com/office/presentation/8.0" kumimoji="0" lang="en-US" altLang="ko-KR" sz="2800" b="1" i="0" u="none" strike="noStrike" kern="0" cap="none" spc="0" normalizeH="0" baseline="0" mc:Ignorable="hp" hp:hslEmbossed="0">
                <a:solidFill>
                  <a:srgbClr val="000000"/>
                </a:solidFill>
                <a:effectLst/>
                <a:latin typeface="맑은 고딕"/>
              </a:rPr>
              <a:t>AI </a:t>
            </a:r>
            <a:r>
              <a: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  <a:solidFill>
                  <a:srgbClr val="000000"/>
                </a:solidFill>
                <a:effectLst/>
                <a:latin typeface="맑은 고딕"/>
              </a:rPr>
              <a:t>개발</a:t>
            </a:r>
            <a:endPara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800" b="1" i="0" u="none" strike="noStrike" kern="0" cap="none" spc="0" normalizeH="0" baseline="0" mc:Ignorable="hp" hp:hslEmbossed="0">
                <a:solidFill>
                  <a:srgbClr val="000000"/>
                </a:solidFill>
                <a:effectLst/>
                <a:latin typeface="맑은 고딕"/>
              </a:rPr>
              <a:t>2022-06-17</a:t>
            </a:r>
            <a:endParaRPr xmlns:mc="http://schemas.openxmlformats.org/markup-compatibility/2006" xmlns:hp="http://schemas.haansoft.com/office/presentation/8.0" kumimoji="0" lang="en-US" altLang="ko-KR" sz="2800" b="1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<a:solidFill>
                <a:srgbClr val="000000"/>
              </a:solidFill>
              <a:effectLst/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3643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xt  Description automatically generated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92686" y="889870"/>
            <a:ext cx="4873055" cy="5865610"/>
          </a:xfrm>
          <a:prstGeom prst="rect">
            <a:avLst/>
          </a:prstGeom>
        </p:spPr>
      </p:pic>
      <p:pic>
        <p:nvPicPr>
          <p:cNvPr id="5" name="Picture 5" descr="Graphical user interface, website  Description automatically generated"/>
          <p:cNvPicPr>
            <a:picLocks noChangeAspect="1"/>
          </p:cNvPicPr>
          <p:nvPr/>
        </p:nvPicPr>
        <p:blipFill rotWithShape="1">
          <a:blip r:embed="rId3"/>
          <a:srcRect t="34900"/>
          <a:stretch>
            <a:fillRect/>
          </a:stretch>
        </p:blipFill>
        <p:spPr>
          <a:xfrm>
            <a:off x="8807954" y="1277171"/>
            <a:ext cx="3384046" cy="4303657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pic>
        <p:nvPicPr>
          <p:cNvPr id="10" name="Picture 5" descr="Graphical user interface, website  Description automatically generated"/>
          <p:cNvPicPr>
            <a:picLocks noChangeAspect="1"/>
          </p:cNvPicPr>
          <p:nvPr/>
        </p:nvPicPr>
        <p:blipFill rotWithShape="1">
          <a:blip r:embed="rId5"/>
          <a:srcRect b="65210"/>
          <a:stretch>
            <a:fillRect/>
          </a:stretch>
        </p:blipFill>
        <p:spPr>
          <a:xfrm>
            <a:off x="5448116" y="2097800"/>
            <a:ext cx="3384046" cy="2300122"/>
          </a:xfrm>
          <a:prstGeom prst="rect">
            <a:avLst/>
          </a:prstGeom>
        </p:spPr>
      </p:pic>
      <p:sp>
        <p:nvSpPr>
          <p:cNvPr id="12" name="Rectangle 5"/>
          <p:cNvSpPr>
            <a:spLocks noGrp="1" noChangeArrowheads="1"/>
          </p:cNvSpPr>
          <p:nvPr/>
        </p:nvSpPr>
        <p:spPr>
          <a:xfrm>
            <a:off x="4163929" y="182785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첨부</a:t>
            </a:r>
            <a:r>
              <a:rPr xmlns:mc="http://schemas.openxmlformats.org/markup-compatibility/2006" xmlns:hp="http://schemas.haansoft.com/office/presentation/8.0" kumimoji="0" lang="en-US" altLang="ko-KR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:</a:t>
            </a: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신호수 감지 알고리즘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</p:spTree>
    <p:extLst>
      <p:ext uri="{BB962C8B-B14F-4D97-AF65-F5344CB8AC3E}">
        <p14:creationId xmlns:p14="http://schemas.microsoft.com/office/powerpoint/2010/main" val="37012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ko-KR" altLang="en-US" sz="3200" b="1" i="1" kern="0" spc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목차</a:t>
            </a:r>
            <a:endParaRPr xmlns:mc="http://schemas.openxmlformats.org/markup-compatibility/2006" xmlns:hp="http://schemas.haansoft.com/office/presentation/8.0" lang="ko-KR" altLang="en-US" sz="3200" b="1" i="1" kern="0" spc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xmlns:mc="http://schemas.openxmlformats.org/markup-compatibility/2006" xmlns:hp="http://schemas.haansoft.com/office/presentation/8.0" lang="en-US" sz="1800" b="1" i="1" mc:Ignorable="hp" hp:hslEmbossed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4570" y="265010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>
          <a:xfrm>
            <a:off x="1765387" y="2423466"/>
            <a:ext cx="6088566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라벨링 히스토리</a:t>
            </a:r>
            <a:endParaRPr lang="ko-KR" altLang="en-US" sz="2800" b="1" kern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3888" y="3281359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>
          <a:xfrm>
            <a:off x="1768558" y="3062936"/>
            <a:ext cx="6792851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Arial (Headings)"/>
              </a:rPr>
              <a:t>데이터셋 비교</a:t>
            </a:r>
            <a:endParaRPr lang="en-US" altLang="ko-KR" sz="2800" b="1" kern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352063" y="3962400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>
          <a:xfrm>
            <a:off x="1756733" y="3743977"/>
            <a:ext cx="6792851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  <a:solidFill>
                  <a:srgbClr val="000000"/>
                </a:solidFill>
                <a:latin typeface="Arial (Headings)"/>
              </a:rPr>
              <a:t>모델 성능</a:t>
            </a:r>
            <a:endPara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1367501" y="4655425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>
          <a:xfrm>
            <a:off x="1753121" y="4446527"/>
            <a:ext cx="6792851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  <a:solidFill>
                  <a:srgbClr val="000000"/>
                </a:solidFill>
                <a:latin typeface="Arial (Headings)"/>
              </a:rPr>
              <a:t>감지 영상</a:t>
            </a:r>
            <a:endParaRPr xmlns:mc="http://schemas.openxmlformats.org/markup-compatibility/2006" xmlns:hp="http://schemas.haansoft.com/office/presentation/8.0" kumimoji="0" lang="ko-KR" altLang="en-US" sz="2800" b="1" i="0" u="none" strike="noStrike" kern="0" cap="none" spc="0" normalizeH="0" baseline="0" mc:Ignorable="hp" hp:hslEmbossed="0">
              <a:solidFill>
                <a:srgbClr val="000000"/>
              </a:solidFill>
              <a:latin typeface="Arial (Headings)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1364570" y="2002993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>
          <a:xfrm>
            <a:off x="1772941" y="1812224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개발 세부 계획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effectLst/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18451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ko-KR" altLang="en-US" sz="3200" b="1" kern="0" spc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프로세스</a:t>
            </a:r>
            <a:endParaRPr xmlns:mc="http://schemas.openxmlformats.org/markup-compatibility/2006" xmlns:hp="http://schemas.haansoft.com/office/presentation/8.0" lang="ko-KR" altLang="en-US" sz="3200" b="1" kern="0" spc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xmlns:mc="http://schemas.openxmlformats.org/markup-compatibility/2006" xmlns:hp="http://schemas.haansoft.com/office/presentation/8.0" lang="en-US" sz="1800" b="1" i="1" mc:Ignorable="hp" hp:hslEmbossed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xmlns:mc="http://schemas.openxmlformats.org/markup-compatibility/2006" xmlns:hp="http://schemas.haansoft.com/office/presentation/8.0" lang="en-US" sz="1400" b="1" i="1" mc:Ignorable="hp" hp:hslEmbossed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June 3, 2022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38" name="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en-US" altLang="ko-KR"/>
          </a:p>
        </p:txBody>
      </p:sp>
      <p:graphicFrame>
        <p:nvGraphicFramePr>
          <p:cNvPr id="45" name=""/>
          <p:cNvGraphicFramePr>
            <a:graphicFrameLocks noGrp="1"/>
          </p:cNvGraphicFramePr>
          <p:nvPr/>
        </p:nvGraphicFramePr>
        <p:xfrm>
          <a:off x="1104134" y="1335142"/>
          <a:ext cx="9909628" cy="4795037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286018"/>
                <a:gridCol w="3705847"/>
                <a:gridCol w="2440305"/>
                <a:gridCol w="2477458"/>
              </a:tblGrid>
              <a:tr h="455032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라벨링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810139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 marL="91440" marR="91440"/>
                </a:tc>
              </a:tr>
              <a:tr h="810139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모델 개발</a:t>
                      </a: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목표 </a:t>
                      </a:r>
                      <a:r>
                        <a:rPr lang="en-US" altLang="ko-KR"/>
                        <a:t>MAP 0.5</a:t>
                      </a:r>
                      <a:endParaRPr lang="en-US" altLang="ko-KR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 marL="91440" marR="91440"/>
                </a:tc>
              </a:tr>
              <a:tr h="810139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 성능  향상</a:t>
                      </a: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목표 </a:t>
                      </a:r>
                      <a:r>
                        <a:rPr lang="en-US" altLang="ko-KR"/>
                        <a:t>MAP 0.7</a:t>
                      </a:r>
                      <a:endParaRPr lang="en-US" altLang="ko-KR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810139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810139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플랫폼 운영 및 관리</a:t>
                      </a:r>
                      <a:endParaRPr lang="ko-KR" altLang="en-US"/>
                    </a:p>
                  </a:txBody>
                  <a:tcPr marL="91440" marR="9144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09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00787" y="1080135"/>
            <a:ext cx="5760720" cy="3465993"/>
          </a:xfrm>
          <a:prstGeom prst="rect">
            <a:avLst/>
          </a:prstGeom>
        </p:spPr>
      </p:pic>
      <p:pic>
        <p:nvPicPr>
          <p:cNvPr id="1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8024" y="1080135"/>
            <a:ext cx="5760720" cy="3465993"/>
          </a:xfrm>
          <a:prstGeom prst="rect">
            <a:avLst/>
          </a:prstGeom>
        </p:spPr>
      </p:pic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히스토리</a:t>
            </a:r>
            <a:endParaRPr xmlns:mc="http://schemas.openxmlformats.org/markup-compatibility/2006" xmlns:hp="http://schemas.haansoft.com/office/presentation/8.0" kumimoji="0" lang="ko-KR" altLang="en-US" sz="3200" b="1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24" name=""/>
          <p:cNvSpPr txBox="1"/>
          <p:nvPr/>
        </p:nvSpPr>
        <p:spPr>
          <a:xfrm>
            <a:off x="1436139" y="5276520"/>
            <a:ext cx="8950217" cy="63660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ko-KR"/>
              <a:t>-</a:t>
            </a:r>
            <a:r>
              <a:rPr lang="ko-KR" altLang="en-US"/>
              <a:t> 현재 부족한 클래스의 데이터 라벨링 필요 </a:t>
            </a:r>
            <a:r>
              <a:rPr lang="en-US" altLang="ko-KR"/>
              <a:t>-&gt;</a:t>
            </a:r>
            <a:r>
              <a:rPr lang="ko-KR" altLang="en-US"/>
              <a:t> 현장 </a:t>
            </a:r>
            <a:r>
              <a:rPr lang="en-US" altLang="ko-KR"/>
              <a:t>NAS</a:t>
            </a:r>
            <a:r>
              <a:rPr lang="ko-KR" altLang="en-US"/>
              <a:t> 데이터 이용</a:t>
            </a:r>
            <a:endParaRPr lang="ko-KR" altLang="en-US"/>
          </a:p>
          <a:p>
            <a:pPr>
              <a:defRPr/>
            </a:pPr>
            <a:r>
              <a:rPr lang="en-US" altLang="ko-KR"/>
              <a:t>-</a:t>
            </a:r>
            <a:r>
              <a:rPr lang="ko-KR" altLang="en-US"/>
              <a:t> 추가 클래스 논의 필요 </a:t>
            </a:r>
            <a:r>
              <a:rPr lang="en-US" altLang="ko-KR"/>
              <a:t>(</a:t>
            </a:r>
            <a:r>
              <a:rPr lang="ko-KR" altLang="en-US"/>
              <a:t>신규 인식 항목</a:t>
            </a:r>
            <a:r>
              <a:rPr lang="en-US" altLang="ko-KR"/>
              <a:t>)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0665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08573" y="1796677"/>
          <a:ext cx="10298605" cy="3791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117"/>
                <a:gridCol w="1079811"/>
                <a:gridCol w="1079811"/>
                <a:gridCol w="1079811"/>
                <a:gridCol w="1079811"/>
                <a:gridCol w="1079811"/>
                <a:gridCol w="1079811"/>
                <a:gridCol w="1079811"/>
                <a:gridCol w="1079811"/>
              </a:tblGrid>
              <a:tr h="318409">
                <a:tc rowSpan="2"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Model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 gridSpan="8"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Average Precision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 h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</a:tr>
              <a:tr h="318409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Excavator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Dodge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Forklift 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Dump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Mixer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Cargo Truck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Scissor life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Crane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789333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effectLst/>
                        </a:rPr>
                        <a:t>Faster RCNN ResNet50</a:t>
                      </a:r>
                      <a:endParaRPr lang="en-US" sz="12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0.425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0.049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789333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effectLst/>
                        </a:rPr>
                        <a:t>Faster RCNN ResNet50 Finetune on CCTV train set</a:t>
                      </a:r>
                      <a:endParaRPr lang="en-US" sz="12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0.661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0.046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0.707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0.372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0.582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0.521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789333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effectLst/>
                        </a:rPr>
                        <a:t>Faster RCNN ConvNext</a:t>
                      </a:r>
                      <a:endParaRPr lang="en-US" sz="12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0.381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0.79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0.034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0.048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786657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effectLst/>
                        </a:rPr>
                        <a:t>Faster RCNN ConvNext  Finetune on CCTV train set</a:t>
                      </a:r>
                      <a:endParaRPr lang="en-US" sz="12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0.699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0.008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0.664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0.464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0.705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nan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0.736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</a:tbl>
          </a:graphicData>
        </a:graphic>
      </p:graphicFrame>
      <p:sp>
        <p:nvSpPr>
          <p:cNvPr id="8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0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사용 모델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6" name="Subtitle 2"/>
          <p:cNvSpPr txBox="1"/>
          <p:nvPr/>
        </p:nvSpPr>
        <p:spPr>
          <a:xfrm>
            <a:off x="763018" y="1398158"/>
            <a:ext cx="4474308" cy="512763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000000"/>
                </a:solidFill>
                <a:cs typeface="Calibri"/>
              </a:rPr>
              <a:t>모델 성능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8" name=""/>
          <p:cNvSpPr txBox="1"/>
          <p:nvPr/>
        </p:nvSpPr>
        <p:spPr>
          <a:xfrm>
            <a:off x="1830278" y="5637814"/>
            <a:ext cx="10025885" cy="90395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/>
              <a:t>해당 모델의 클래스 탐지 정확도 현재 평균 </a:t>
            </a:r>
            <a:r>
              <a:rPr lang="en-US" altLang="ko-KR"/>
              <a:t>MAP</a:t>
            </a:r>
            <a:r>
              <a:rPr lang="ko-KR" altLang="en-US"/>
              <a:t> </a:t>
            </a:r>
            <a:r>
              <a:rPr lang="en-US" altLang="ko-KR"/>
              <a:t>70</a:t>
            </a:r>
            <a:r>
              <a:rPr lang="ko-KR" altLang="en-US"/>
              <a:t> 수준 </a:t>
            </a:r>
            <a:endParaRPr lang="ko-KR" altLang="en-US"/>
          </a:p>
          <a:p>
            <a:pPr>
              <a:defRPr/>
            </a:pPr>
            <a:r>
              <a:rPr lang="en-US" altLang="ko-KR"/>
              <a:t>(</a:t>
            </a:r>
            <a:r>
              <a:rPr lang="ko-KR" altLang="en-US"/>
              <a:t>데이터 부족 및 감지 오브젝트가 작은 이유로 성능 측정 불가 클래스 제외</a:t>
            </a:r>
            <a:r>
              <a:rPr lang="en-US" altLang="ko-KR"/>
              <a:t>)</a:t>
            </a:r>
            <a:endParaRPr lang="en-US" altLang="ko-KR"/>
          </a:p>
          <a:p>
            <a:pPr>
              <a:defRPr/>
            </a:pPr>
            <a:r>
              <a:rPr lang="en-US" altLang="ko-KR"/>
              <a:t>-&gt;</a:t>
            </a:r>
            <a:r>
              <a:rPr lang="ko-KR" altLang="en-US"/>
              <a:t> </a:t>
            </a:r>
            <a:r>
              <a:rPr lang="en-US" altLang="ko-KR"/>
              <a:t>SAHI(</a:t>
            </a:r>
            <a:r>
              <a:rPr lang="ko-KR" altLang="en-US"/>
              <a:t>대규모 및 작은 객체 탐지 라이브러리</a:t>
            </a:r>
            <a:r>
              <a:rPr lang="en-US" altLang="ko-KR"/>
              <a:t>)</a:t>
            </a:r>
            <a:r>
              <a:rPr lang="ko-KR" altLang="en-US"/>
              <a:t>및 추가 데이터 요청으로 측정 불가 클래스 해결 예정</a:t>
            </a:r>
            <a:endParaRPr lang="ko-KR" altLang="en-US"/>
          </a:p>
        </p:txBody>
      </p:sp>
      <p:sp>
        <p:nvSpPr>
          <p:cNvPr id="19" name=""/>
          <p:cNvSpPr/>
          <p:nvPr/>
        </p:nvSpPr>
        <p:spPr>
          <a:xfrm>
            <a:off x="606808" y="4874172"/>
            <a:ext cx="1699719" cy="6076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cxnSp>
        <p:nvCxnSpPr>
          <p:cNvPr id="21" name=""/>
          <p:cNvCxnSpPr/>
          <p:nvPr/>
        </p:nvCxnSpPr>
        <p:spPr>
          <a:xfrm rot="5400000" flipV="1">
            <a:off x="1068508" y="5369077"/>
            <a:ext cx="665469" cy="743114"/>
          </a:xfrm>
          <a:prstGeom prst="bentConnector2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18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/>
          <p:nvPr/>
        </p:nvSpPr>
        <p:spPr>
          <a:xfrm>
            <a:off x="763018" y="1398158"/>
            <a:ext cx="4474308" cy="512763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>
                <a:cs typeface="Calibri"/>
              </a:rPr>
              <a:t>라벨링 데이터셋 배포</a:t>
            </a:r>
            <a:endParaRPr lang="ko-KR" altLang="en-US">
              <a:cs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39197" y="2285014"/>
          <a:ext cx="4162423" cy="78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545"/>
                <a:gridCol w="1142626"/>
                <a:gridCol w="1142626"/>
                <a:gridCol w="1142626"/>
              </a:tblGrid>
              <a:tr h="190500"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​</a:t>
                      </a:r>
                      <a:endParaRPr lang="en-US" sz="11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CrowdHuman​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CCTV trainset​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CCTV devset​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1440" marR="91440" anchor="b"/>
                </a:tc>
              </a:tr>
              <a:tr h="190500"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# images​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15000​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1807​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1388​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</a:tr>
              <a:tr h="190500">
                <a:tc>
                  <a:txBody>
                    <a:bodyPr vert="horz" lIns="91440" tIns="45720" rIns="91440" bIns="45720" anchor="b" anchorCtr="0"/>
                    <a:lstStyle/>
                    <a:p>
                      <a:pPr>
                        <a:defRPr/>
                      </a:pPr>
                      <a:r>
                        <a:rPr lang="en-US" sz="1100">
                          <a:effectLst/>
                        </a:rPr>
                        <a:t># persons​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339565​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9240​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  <a:tc>
                  <a:txBody>
                    <a:bodyPr vert="horz" lIns="91440" tIns="45720" rIns="91440" bIns="45720" anchor="b" anchorCtr="0"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effectLst/>
                        </a:rPr>
                        <a:t>4200​</a:t>
                      </a:r>
                      <a:endParaRPr lang="en-US">
                        <a:effectLst/>
                      </a:endParaRPr>
                    </a:p>
                  </a:txBody>
                  <a:tcPr marL="91440" marR="91440" anchor="b"/>
                </a:tc>
              </a:tr>
            </a:tbl>
          </a:graphicData>
        </a:graphic>
      </p:graphicFrame>
      <p:pic>
        <p:nvPicPr>
          <p:cNvPr id="12" name="Picture 12" descr="A picture containing text  Description automatically generated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293070" y="2236908"/>
            <a:ext cx="5660806" cy="3341669"/>
          </a:xfrm>
          <a:prstGeom prst="rect">
            <a:avLst/>
          </a:prstGeom>
        </p:spPr>
      </p:pic>
      <p:sp>
        <p:nvSpPr>
          <p:cNvPr id="13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7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신호수 감지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8" name=""/>
          <p:cNvSpPr txBox="1"/>
          <p:nvPr/>
        </p:nvSpPr>
        <p:spPr>
          <a:xfrm>
            <a:off x="302991" y="3314042"/>
            <a:ext cx="6412952" cy="14587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ko-KR" altLang="en-US"/>
              <a:t>사람 감지 모델 </a:t>
            </a:r>
            <a:r>
              <a:rPr lang="en-US" altLang="ko-KR"/>
              <a:t>+</a:t>
            </a:r>
            <a:r>
              <a:rPr lang="ko-KR" altLang="en-US"/>
              <a:t> </a:t>
            </a:r>
            <a:r>
              <a:rPr lang="en-US" altLang="ko-KR"/>
              <a:t>RGB</a:t>
            </a:r>
            <a:r>
              <a:rPr lang="ko-KR" altLang="en-US"/>
              <a:t>알고리즘 </a:t>
            </a:r>
            <a:endParaRPr lang="ko-KR" altLang="en-US"/>
          </a:p>
          <a:p>
            <a:pPr>
              <a:defRPr/>
            </a:pPr>
            <a:r>
              <a:rPr lang="en-US" altLang="ko-KR"/>
              <a:t>-&gt;</a:t>
            </a:r>
            <a:r>
              <a:rPr lang="ko-KR" altLang="en-US"/>
              <a:t> 신호수 감지</a:t>
            </a:r>
            <a:endParaRPr lang="ko-KR" altLang="en-US"/>
          </a:p>
          <a:p>
            <a:pPr>
              <a:defRPr/>
            </a:pPr>
            <a:endParaRPr lang="ko-KR" altLang="en-US"/>
          </a:p>
          <a:p>
            <a:pPr>
              <a:defRPr/>
            </a:pPr>
            <a:endParaRPr lang="ko-KR" altLang="en-US"/>
          </a:p>
          <a:p>
            <a:pPr>
              <a:defRPr/>
            </a:pPr>
            <a:r>
              <a:rPr lang="ko-KR" altLang="en-US"/>
              <a:t>작업자</a:t>
            </a:r>
            <a:r>
              <a:rPr lang="en-US" altLang="ko-KR"/>
              <a:t>,</a:t>
            </a:r>
            <a:r>
              <a:rPr lang="ko-KR" altLang="en-US"/>
              <a:t> 신호수 구분지어 클래스 분류 추가 학습 보완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09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/>
          <p:nvPr/>
        </p:nvSpPr>
        <p:spPr>
          <a:xfrm>
            <a:off x="943665" y="1143610"/>
            <a:ext cx="4474308" cy="512763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ko-KR" altLang="en-US"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8987" y="3120047"/>
          <a:ext cx="5566963" cy="2825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310"/>
                <a:gridCol w="2632653"/>
              </a:tblGrid>
              <a:tr h="190500">
                <a:tc rowSpan="2"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Model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Average Precision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190500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 marL="91440" marR="91440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Person</a:t>
                      </a:r>
                      <a:endParaRPr lang="en-US" sz="1100" b="1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361950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0.24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914400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 Finetune on CCTV train set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361950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ResNet101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0.24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  <a:tr h="733425"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ResNet101 Finetune on CCTV train set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 vert="horz" lIns="9525" tIns="9525" rIns="9525" bIns="45720" anchor="ctr" anchorCtr="0"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0.32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</a:tr>
            </a:tbl>
          </a:graphicData>
        </a:graphic>
      </p:graphicFrame>
      <p:sp>
        <p:nvSpPr>
          <p:cNvPr id="8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0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4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신호수 감지 결과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763018" y="1398158"/>
            <a:ext cx="4474308" cy="512763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p>
            <a:pPr algn="l">
              <a:defRPr/>
            </a:pPr>
            <a:r>
              <a:rPr lang="ko-KR" altLang="en-US" sz="2400">
                <a:cs typeface="Calibri"/>
              </a:rPr>
              <a:t>모델 성능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6" name=""/>
          <p:cNvSpPr txBox="1"/>
          <p:nvPr/>
        </p:nvSpPr>
        <p:spPr>
          <a:xfrm>
            <a:off x="935254" y="1970295"/>
            <a:ext cx="10272220" cy="3614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현재 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mAP 0.3  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수준 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--&gt;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 현재 데이터 라벨링 진행 중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9360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 장비 감지 결과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pic>
        <p:nvPicPr>
          <p:cNvPr id="13" name="16june_inferenced_20220525_160115_ch06.avi.mp4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tretch>
            <a:fillRect/>
          </a:stretch>
        </p:blipFill>
        <p:spPr>
          <a:xfrm>
            <a:off x="3752619" y="2364967"/>
            <a:ext cx="6559112" cy="3689500"/>
          </a:xfrm>
          <a:prstGeom prst="rect">
            <a:avLst/>
          </a:prstGeom>
        </p:spPr>
      </p:pic>
      <p:sp>
        <p:nvSpPr>
          <p:cNvPr id="14" name=""/>
          <p:cNvSpPr txBox="1"/>
          <p:nvPr/>
        </p:nvSpPr>
        <p:spPr>
          <a:xfrm>
            <a:off x="713550" y="1411933"/>
            <a:ext cx="10272221" cy="643562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건설장비와 사람 잘 인식하며</a:t>
            </a: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 작게 보이는 사람도 인식함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-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Calibri"/>
                <a:ea typeface="맑은 고딕"/>
                <a:cs typeface="맑은 고딕"/>
              </a:rPr>
              <a:t> 더 작은 객체는 알고리즘 추가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Calibri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5476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20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659583" y="1712647"/>
          <a:ext cx="9212968" cy="3673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796"/>
                <a:gridCol w="3068955"/>
                <a:gridCol w="3070217"/>
              </a:tblGrid>
              <a:tr h="742778"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buNone/>
                        <a:defRPr/>
                      </a:pPr>
                      <a:r>
                        <a:rPr lang="ko-KR" altLang="en-US"/>
                        <a:t>현재</a:t>
                      </a:r>
                      <a:r>
                        <a:rPr lang="en-US" altLang="ko-KR"/>
                        <a:t>~</a:t>
                      </a:r>
                      <a:r>
                        <a:rPr lang="ko-KR" altLang="en-US"/>
                        <a:t> </a:t>
                      </a: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  <a:r>
                        <a:rPr lang="en-US" altLang="ko-KR"/>
                        <a:t>17</a:t>
                      </a:r>
                      <a:r>
                        <a:rPr lang="ko-KR" altLang="en-US"/>
                        <a:t>일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 </a:t>
                      </a:r>
                      <a:r>
                        <a:rPr lang="en-US" altLang="ko-KR"/>
                        <a:t>20-24</a:t>
                      </a:r>
                      <a:endParaRPr lang="en-US" altLang="ko-KR"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  <a:r>
                        <a:rPr lang="en-US" altLang="ko-KR"/>
                        <a:t>27</a:t>
                      </a:r>
                      <a:r>
                        <a:rPr lang="ko-KR" altLang="en-US"/>
                        <a:t>일</a:t>
                      </a:r>
                      <a:r>
                        <a:rPr lang="en-US" altLang="ko-KR"/>
                        <a:t>-7</a:t>
                      </a:r>
                      <a:r>
                        <a:rPr lang="ko-KR" altLang="en-US"/>
                        <a:t>월</a:t>
                      </a:r>
                      <a:r>
                        <a:rPr lang="en-US" altLang="ko-KR"/>
                        <a:t>1</a:t>
                      </a:r>
                      <a:r>
                        <a:rPr lang="ko-KR" altLang="en-US"/>
                        <a:t>일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2930412"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라벨링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모델 베이스라인 조정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신호수 감지모델 개선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라벨링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</a:t>
                      </a:r>
                      <a:r>
                        <a:rPr lang="en-US" altLang="ko-KR"/>
                        <a:t>yolov5 </a:t>
                      </a:r>
                      <a:r>
                        <a:rPr lang="ko-KR" altLang="en-US"/>
                        <a:t>모델 비교</a:t>
                      </a:r>
                      <a:r>
                        <a:rPr lang="en-US"/>
                        <a:t>,</a:t>
                      </a:r>
                      <a:endParaRPr 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중장비 감지 </a:t>
                      </a:r>
                      <a:r>
                        <a:rPr lang="en-US" altLang="ko-KR"/>
                        <a:t>NAS</a:t>
                      </a:r>
                      <a:r>
                        <a:rPr lang="ko-KR" altLang="en-US"/>
                        <a:t> 모델 사용 및 비교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사람감지를 위한 </a:t>
                      </a:r>
                      <a:r>
                        <a:rPr lang="en-US" altLang="ko-KR"/>
                        <a:t>pedestron</a:t>
                      </a:r>
                      <a:r>
                        <a:rPr lang="ko-KR" altLang="en-US"/>
                        <a:t> 모델 사용 및 비교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 대규모 개체 감지 및 인스턴스 분할을 수행하기 위한 경량 비전 라이브러리(SAHI)</a:t>
                      </a:r>
                      <a:r>
                        <a:rPr lang="ko-KR" altLang="en-US"/>
                        <a:t> 참고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lstStyle/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추가 모델 성능 향상 비교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모델 최적화</a:t>
                      </a:r>
                      <a:endParaRPr lang="ko-KR" alt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</a:t>
                      </a:r>
                      <a:r>
                        <a:rPr lang="ko-KR" altLang="en-US"/>
                        <a:t> </a:t>
                      </a:r>
                      <a:r>
                        <a:rPr lang="en-US"/>
                        <a:t>ensemble models</a:t>
                      </a:r>
                      <a:endParaRPr lang="en-US"/>
                    </a:p>
                    <a:p>
                      <a:pPr lvl="0">
                        <a:buNone/>
                        <a:defRPr/>
                      </a:pPr>
                      <a:r>
                        <a:rPr lang="en-US" altLang="ko-KR"/>
                        <a:t>- 대규모 개체 감지 및 인스턴스 분할을 수행하기 위한 경량 비전 라이브러리(SAHI)</a:t>
                      </a:r>
                      <a:r>
                        <a:rPr lang="ko-KR" altLang="en-US"/>
                        <a:t> 사용 및 </a:t>
                      </a:r>
                      <a:r>
                        <a:rPr lang="en-US" altLang="ko-KR"/>
                        <a:t> backborn </a:t>
                      </a:r>
                      <a:r>
                        <a:rPr lang="ko-KR" altLang="en-US"/>
                        <a:t>비교</a:t>
                      </a:r>
                      <a:endParaRPr lang="ko-KR" altLang="en-US"/>
                    </a:p>
                  </a:txBody>
                  <a:tcPr marL="91440" marR="91440"/>
                </a:tc>
              </a:tr>
            </a:tbl>
          </a:graphicData>
        </a:graphic>
      </p:graphicFrame>
      <p:sp>
        <p:nvSpPr>
          <p:cNvPr id="11" name="Rectangle 4"/>
          <p:cNvSpPr/>
          <p:nvPr/>
        </p:nvSpPr>
        <p:spPr>
          <a:xfrm>
            <a:off x="509943" y="841198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0" y="6599736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sz="1800" b="1" i="1" u="none" strike="noStrike" kern="1200" cap="none" spc="0" normalizeH="0" baseline="0" mc:Ignorable="hp" hp:hslEmbossed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3" name="Slide Number Placeholder 16"/>
          <p:cNvSpPr>
            <a:spLocks noGrp="1"/>
          </p:cNvSpPr>
          <p:nvPr/>
        </p:nvSpPr>
        <p:spPr>
          <a:xfrm>
            <a:off x="9272708" y="6602438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sz="1400" b="1" i="1" u="none" strike="noStrike" kern="1200" cap="none" spc="0" normalizeH="0" baseline="0" mc:Ignorable="hp" hp:hslEmbossed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xmlns:mc="http://schemas.openxmlformats.org/markup-compatibility/2006" xmlns:hp="http://schemas.haansoft.com/office/presentation/8.0" kumimoji="0" lang="en-US" sz="1400" b="0" i="0" u="none" strike="noStrike" kern="1200" cap="none" spc="0" normalizeH="0" baseline="0" mc:Ignorable="hp" hp:hslEmbossed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68361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17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향후 일정 및 계획</a:t>
            </a:r>
            <a:endParaRPr xmlns:mc="http://schemas.openxmlformats.org/markup-compatibility/2006" xmlns:hp="http://schemas.haansoft.com/office/presentation/8.0" kumimoji="0" lang="ko-KR" altLang="en-US" sz="3200" b="1" i="0" u="none" strike="noStrike" kern="0" cap="none" spc="0" normalizeH="0" baseline="0" mc:Ignorable="hp" hp:hslEmbossed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</p:spTree>
    <p:extLst>
      <p:ext uri="{BB962C8B-B14F-4D97-AF65-F5344CB8AC3E}">
        <p14:creationId xmlns:p14="http://schemas.microsoft.com/office/powerpoint/2010/main" val="27065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153</ep:Words>
  <ep:PresentationFormat>와이드스크린</ep:PresentationFormat>
  <ep:Paragraphs>78</ep:Paragraphs>
  <ep:Slides>10</ep:Slides>
  <ep:Notes>0</ep:Notes>
  <ep:TotalTime>0</ep:TotalTime>
  <ep:HiddenSlides>0</ep:HiddenSlides>
  <ep:MMClips>1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ep:HeadingPairs>
  <ep:TitlesOfParts>
    <vt:vector size="11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2022-06-15T04:31:03.000</dcterms:created>
  <cp:lastModifiedBy>kyjoo</cp:lastModifiedBy>
  <dcterms:modified xsi:type="dcterms:W3CDTF">2022-06-17T00:47:53.499</dcterms:modified>
  <cp:revision>159</cp:revision>
  <dc:title>PowerPoint Presentation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