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78035B-9E1D-74B4-2A89-231D6ACEFB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1126979-DB7A-3D77-F418-B9810B5E75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6674839-1C09-2B8B-2F0A-95F3A255D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E1663-0A44-4403-91DD-FACCADCC9F37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AB5B475-3F87-8C39-57B4-AAA7BF13B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EDCF0E3-3FD9-7327-D7F6-6BA879EF2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5C1B-1BA9-471E-B15D-9D9222AC23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5205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63CE18A-29AF-5E33-5FED-36AD667B0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4EA99CD-206F-2A8A-72A9-D353137E90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D2F35F8-F101-CEB2-5D25-467416070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E1663-0A44-4403-91DD-FACCADCC9F37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4DB62B0-A183-8E99-75F3-3E65F9969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F423DCC-1C4A-0AA7-392B-3B38E9D8A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5C1B-1BA9-471E-B15D-9D9222AC23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5710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40FCF89-012B-9CBB-1851-929D323EDA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58D33BB-564D-82C6-7F65-028DD8D110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93F5DDB-D90A-884D-D76D-C1930205B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E1663-0A44-4403-91DD-FACCADCC9F37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09999CF-CC80-805E-DDB3-55C12D725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CACFE23-AF98-EC0A-4CFE-5FDC3CE90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5C1B-1BA9-471E-B15D-9D9222AC23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8218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8370DAF-DAE7-834A-CCF1-1AE4BBDA2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F3AB942-30D6-92BA-B59D-F8453DB6F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FF13A48-846C-5BB9-010F-FD1319C5D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E1663-0A44-4403-91DD-FACCADCC9F37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BEBF4F5-CC7A-F8C5-84D2-D75DA9979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DA28386-7616-BD41-2442-E5D25FE7E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5C1B-1BA9-471E-B15D-9D9222AC23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4849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6A5F7B8-6CE4-E582-49D6-B49C630F5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6E89BD5-5DC4-AEC2-13D6-33B32BB1F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F33EBEF-B967-6981-F947-7A46BB6D1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E1663-0A44-4403-91DD-FACCADCC9F37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7570AD3-5CD8-0353-4DA2-723DCFABA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F800E32-65C1-E182-6832-47AA0C890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5C1B-1BA9-471E-B15D-9D9222AC23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91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849414A-0C34-1819-F8D7-8E815AFE2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9CDAB88-C8CD-35B6-268C-C25CCE40FC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DC6A5D1-FB0B-F9DB-226F-FE34A5306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09AE54E-2290-DED6-DE2E-C35396CAC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E1663-0A44-4403-91DD-FACCADCC9F37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4B0F60E-A7CC-C031-8950-19A89D891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7C154EF-2102-8591-9E9F-BCA08741F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5C1B-1BA9-471E-B15D-9D9222AC23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3708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6371C2-6EDC-6908-4DD9-230CBFAF2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494A283-C58C-D849-1FB0-3B8DE012B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80BB68D-105C-D7CA-D01D-F69549E97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5F3C831-4675-DB2A-17FB-03B503AB1C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4255070-A794-4F1C-0CA0-D151F16326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98A9B53-B994-1AE7-1A2B-970D6AA4B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E1663-0A44-4403-91DD-FACCADCC9F37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7DE85BF-F2F8-2E41-EB50-BD7ED7188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D357F817-0A70-870E-FE51-0DFB3A944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5C1B-1BA9-471E-B15D-9D9222AC23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321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92B0F0-9710-A452-A57D-3913A3C44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29F63AE-8D83-33F7-DAE6-57DFB97C5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E1663-0A44-4403-91DD-FACCADCC9F37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F1BD8C5-B88B-99AA-05FF-228971195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B8E8F1B-56F5-8AF0-2FBD-2C0B6DD0D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5C1B-1BA9-471E-B15D-9D9222AC23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4329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2124171-70C5-623F-671C-B07E7C369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E1663-0A44-4403-91DD-FACCADCC9F37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2407113-9FE8-64AC-318C-11132B221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858A94F-59B2-60E0-0B50-AE969CEDD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5C1B-1BA9-471E-B15D-9D9222AC23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8097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699678D-B61F-ECED-EE6F-8059102E9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2122CE8-DC19-3E6B-5DDC-3EE720442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EEB6CEC-E774-C241-5ACD-5B228D423E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4BED5A7-F73B-7C26-CC89-7516EF273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E1663-0A44-4403-91DD-FACCADCC9F37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03925B2-0FAD-D9D4-7808-27018C3C7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593F993-4CC8-3A8D-607E-DDAFE3D0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5C1B-1BA9-471E-B15D-9D9222AC23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4362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4B72584-A5FE-E186-81F6-12B6D641B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98D06B5-97A5-7BCF-AF2A-197E526543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A9619CE-EC89-C622-CCDF-510C31BF8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AD46CED-C369-5464-8601-5F136660B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E1663-0A44-4403-91DD-FACCADCC9F37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5B1680A-F823-6411-87FE-667B598AE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60F97B6-2119-A5C4-CC76-AA159F8DD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5C1B-1BA9-471E-B15D-9D9222AC23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088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1483162-303B-B575-3786-1122068D0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38F5EA5-DE2B-1450-2BA9-1732CD451D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F108A7F-C658-23C8-38B5-839DCD6537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E1663-0A44-4403-91DD-FACCADCC9F37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0A3FF3-2F98-7227-0AF5-7DDAE736A6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DC27CA2-D655-8275-E12D-2B20A3EA95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85C1B-1BA9-471E-B15D-9D9222AC23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893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318294A5-A7EC-3D2A-B862-0FE51BECFE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388246"/>
              </p:ext>
            </p:extLst>
          </p:nvPr>
        </p:nvGraphicFramePr>
        <p:xfrm>
          <a:off x="749322" y="1485900"/>
          <a:ext cx="9518627" cy="3235780"/>
        </p:xfrm>
        <a:graphic>
          <a:graphicData uri="http://schemas.openxmlformats.org/drawingml/2006/table">
            <a:tbl>
              <a:tblPr/>
              <a:tblGrid>
                <a:gridCol w="1812882">
                  <a:extLst>
                    <a:ext uri="{9D8B030D-6E8A-4147-A177-3AD203B41FA5}">
                      <a16:colId xmlns:a16="http://schemas.microsoft.com/office/drawing/2014/main" val="2391112942"/>
                    </a:ext>
                  </a:extLst>
                </a:gridCol>
                <a:gridCol w="1479418">
                  <a:extLst>
                    <a:ext uri="{9D8B030D-6E8A-4147-A177-3AD203B41FA5}">
                      <a16:colId xmlns:a16="http://schemas.microsoft.com/office/drawing/2014/main" val="2783899049"/>
                    </a:ext>
                  </a:extLst>
                </a:gridCol>
                <a:gridCol w="1532634">
                  <a:extLst>
                    <a:ext uri="{9D8B030D-6E8A-4147-A177-3AD203B41FA5}">
                      <a16:colId xmlns:a16="http://schemas.microsoft.com/office/drawing/2014/main" val="3689034500"/>
                    </a:ext>
                  </a:extLst>
                </a:gridCol>
                <a:gridCol w="4693693">
                  <a:extLst>
                    <a:ext uri="{9D8B030D-6E8A-4147-A177-3AD203B41FA5}">
                      <a16:colId xmlns:a16="http://schemas.microsoft.com/office/drawing/2014/main" val="3538989676"/>
                    </a:ext>
                  </a:extLst>
                </a:gridCol>
              </a:tblGrid>
              <a:tr h="227785"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ko-KR" altLang="en-US" sz="1100">
                          <a:effectLst/>
                          <a:latin typeface="현대하모니 L"/>
                        </a:rPr>
                        <a:t>객체 정보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ko-KR" altLang="en-US" sz="1100" dirty="0">
                          <a:effectLst/>
                          <a:latin typeface="현대하모니 L"/>
                        </a:rPr>
                        <a:t>현장</a:t>
                      </a:r>
                      <a:r>
                        <a:rPr lang="en-US" sz="1100" dirty="0">
                          <a:effectLst/>
                          <a:latin typeface="현대하모니 L"/>
                        </a:rPr>
                        <a:t>CCTV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ko-KR" altLang="en-US" sz="1100" dirty="0">
                          <a:effectLst/>
                          <a:latin typeface="현대하모니 L"/>
                        </a:rPr>
                        <a:t>오픈데이터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ko-KR" altLang="en-US" sz="1100">
                          <a:effectLst/>
                          <a:latin typeface="현대하모니 L"/>
                        </a:rPr>
                        <a:t>비고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7305054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</a:rPr>
                        <a:t>0</a:t>
                      </a:r>
                      <a:r>
                        <a:rPr lang="en-US" altLang="ko-KR" sz="1000" dirty="0">
                          <a:effectLst/>
                          <a:latin typeface="Arial" panose="020B0604020202020204" pitchFamily="34" charset="0"/>
                        </a:rPr>
                        <a:t>1.</a:t>
                      </a:r>
                      <a:r>
                        <a:rPr lang="ko-KR" altLang="en-US" sz="1000" dirty="0">
                          <a:effectLst/>
                          <a:latin typeface="현대하모니 L"/>
                        </a:rPr>
                        <a:t>작업자</a:t>
                      </a:r>
                      <a:endParaRPr lang="ko-KR" altLang="en-US" sz="10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450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</a:rPr>
                        <a:t>33483 / 3265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</a:rPr>
                        <a:t>352983/103115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4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9356634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  <a:ea typeface="맑은 고딕" panose="020B0503020000020004" pitchFamily="50" charset="-127"/>
                        </a:rPr>
                        <a:t>0</a:t>
                      </a:r>
                      <a:r>
                        <a:rPr lang="en-US" altLang="ko-KR" sz="10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</a:t>
                      </a:r>
                      <a:r>
                        <a:rPr lang="ko-KR" altLang="en-US" sz="1000" dirty="0">
                          <a:effectLst/>
                          <a:latin typeface="현대하모니 L"/>
                          <a:ea typeface="맑은 고딕" panose="020B0503020000020004" pitchFamily="50" charset="-127"/>
                        </a:rPr>
                        <a:t>신호수</a:t>
                      </a:r>
                      <a:endParaRPr lang="ko-KR" altLang="en-US" sz="10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1450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400" dirty="0">
                          <a:effectLst/>
                          <a:latin typeface="Arial" panose="020B0604020202020204" pitchFamily="34" charset="0"/>
                        </a:rPr>
                        <a:t>우선 작업자를 감지한 후 </a:t>
                      </a:r>
                      <a:r>
                        <a:rPr lang="en-US" altLang="ko-KR" sz="1400" dirty="0">
                          <a:effectLst/>
                          <a:latin typeface="Arial" panose="020B0604020202020204" pitchFamily="34" charset="0"/>
                        </a:rPr>
                        <a:t>post-processing</a:t>
                      </a:r>
                      <a:r>
                        <a:rPr lang="ko-KR" altLang="en-US" sz="1400" dirty="0">
                          <a:effectLst/>
                          <a:latin typeface="Arial" panose="020B0604020202020204" pitchFamily="34" charset="0"/>
                        </a:rPr>
                        <a:t>으로 </a:t>
                      </a:r>
                      <a:endParaRPr lang="en-US" altLang="ko-KR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base" latinLnBrk="1"/>
                      <a:r>
                        <a:rPr lang="en-US" altLang="ko-KR" sz="1400" dirty="0"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ko-KR" altLang="en-US" sz="1400" dirty="0">
                          <a:effectLst/>
                          <a:latin typeface="Arial" panose="020B0604020202020204" pitchFamily="34" charset="0"/>
                        </a:rPr>
                        <a:t>일반 작업자</a:t>
                      </a:r>
                      <a:r>
                        <a:rPr lang="en-US" altLang="ko-KR" sz="1400" dirty="0">
                          <a:effectLst/>
                          <a:latin typeface="Arial" panose="020B0604020202020204" pitchFamily="34" charset="0"/>
                        </a:rPr>
                        <a:t>)</a:t>
                      </a:r>
                      <a:r>
                        <a:rPr lang="ko-KR" altLang="en-US" sz="1400" dirty="0">
                          <a:effectLst/>
                          <a:latin typeface="Arial" panose="020B0604020202020204" pitchFamily="34" charset="0"/>
                        </a:rPr>
                        <a:t> 와 </a:t>
                      </a:r>
                      <a:r>
                        <a:rPr lang="en-US" altLang="ko-KR" sz="1400" dirty="0"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ko-KR" altLang="en-US" sz="1400" dirty="0">
                          <a:effectLst/>
                          <a:latin typeface="Arial" panose="020B0604020202020204" pitchFamily="34" charset="0"/>
                        </a:rPr>
                        <a:t>신호수</a:t>
                      </a:r>
                      <a:r>
                        <a:rPr lang="en-US" altLang="ko-KR" sz="1400" dirty="0">
                          <a:effectLst/>
                          <a:latin typeface="Arial" panose="020B0604020202020204" pitchFamily="34" charset="0"/>
                        </a:rPr>
                        <a:t>)</a:t>
                      </a:r>
                      <a:r>
                        <a:rPr lang="ko-KR" altLang="en-US" sz="1400" dirty="0">
                          <a:effectLst/>
                          <a:latin typeface="Arial" panose="020B0604020202020204" pitchFamily="34" charset="0"/>
                        </a:rPr>
                        <a:t> 분류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571198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  <a:ea typeface="맑은 고딕" panose="020B0503020000020004" pitchFamily="50" charset="-127"/>
                        </a:rPr>
                        <a:t>0</a:t>
                      </a:r>
                      <a:r>
                        <a:rPr lang="en-US" altLang="ko-KR" sz="10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</a:t>
                      </a:r>
                      <a:r>
                        <a:rPr lang="ko-KR" altLang="en-US" sz="1000" dirty="0">
                          <a:effectLst/>
                          <a:latin typeface="현대하모니 L"/>
                          <a:ea typeface="맑은 고딕" panose="020B0503020000020004" pitchFamily="50" charset="-127"/>
                        </a:rPr>
                        <a:t>굴삭기</a:t>
                      </a:r>
                      <a:endParaRPr lang="ko-KR" altLang="en-US" sz="10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1450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</a:rPr>
                        <a:t>14903 / 3732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</a:rPr>
                        <a:t>25128/3116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4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511428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rtl="0" fontAlgn="ctr" latinLnBrk="0"/>
                      <a:r>
                        <a:rPr lang="en-US" altLang="ko-KR" sz="1000">
                          <a:effectLst/>
                          <a:latin typeface="현대하모니 L"/>
                          <a:ea typeface="맑은 고딕" panose="020B0503020000020004" pitchFamily="50" charset="-127"/>
                        </a:rPr>
                        <a:t>0</a:t>
                      </a:r>
                      <a:r>
                        <a:rPr lang="en-US" altLang="ko-KR" sz="100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</a:t>
                      </a:r>
                      <a:r>
                        <a:rPr lang="ko-KR" altLang="en-US" sz="1000">
                          <a:effectLst/>
                          <a:latin typeface="현대하모니 L"/>
                          <a:ea typeface="맑은 고딕" panose="020B0503020000020004" pitchFamily="50" charset="-127"/>
                        </a:rPr>
                        <a:t>도저</a:t>
                      </a:r>
                      <a:endParaRPr lang="ko-KR" altLang="en-US" sz="10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1450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</a:rPr>
                        <a:t>1777 / 462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</a:rPr>
                        <a:t>64116/7905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40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406128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rtl="0" fontAlgn="ctr" latinLnBrk="0"/>
                      <a:r>
                        <a:rPr lang="en-US" altLang="ko-KR" sz="1000">
                          <a:effectLst/>
                          <a:latin typeface="현대하모니 L"/>
                          <a:ea typeface="맑은 고딕" panose="020B0503020000020004" pitchFamily="50" charset="-127"/>
                        </a:rPr>
                        <a:t>0</a:t>
                      </a:r>
                      <a:r>
                        <a:rPr lang="en-US" altLang="ko-KR" sz="100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5.</a:t>
                      </a:r>
                      <a:r>
                        <a:rPr lang="ko-KR" altLang="en-US" sz="1000">
                          <a:effectLst/>
                          <a:latin typeface="현대하모니 L"/>
                          <a:ea typeface="맑은 고딕" panose="020B0503020000020004" pitchFamily="50" charset="-127"/>
                        </a:rPr>
                        <a:t>지게차</a:t>
                      </a:r>
                      <a:endParaRPr lang="ko-KR" altLang="en-US" sz="10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1450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</a:rPr>
                        <a:t>839 / 228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</a:rPr>
                        <a:t>26557/3305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40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1539954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rtl="0" fontAlgn="ctr" latinLnBrk="0"/>
                      <a:r>
                        <a:rPr lang="en-US" altLang="ko-KR" sz="1000">
                          <a:effectLst/>
                          <a:latin typeface="현대하모니 L"/>
                          <a:ea typeface="맑은 고딕" panose="020B0503020000020004" pitchFamily="50" charset="-127"/>
                        </a:rPr>
                        <a:t>0</a:t>
                      </a:r>
                      <a:r>
                        <a:rPr lang="en-US" altLang="ko-KR" sz="100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6.</a:t>
                      </a:r>
                      <a:r>
                        <a:rPr lang="ko-KR" altLang="en-US" sz="1000">
                          <a:effectLst/>
                          <a:latin typeface="현대하모니 L"/>
                          <a:ea typeface="맑은 고딕" panose="020B0503020000020004" pitchFamily="50" charset="-127"/>
                        </a:rPr>
                        <a:t>덤프트럭</a:t>
                      </a:r>
                      <a:endParaRPr lang="ko-KR" altLang="en-US" sz="10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1450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</a:rPr>
                        <a:t>7548 / 1913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</a:rPr>
                        <a:t>7923/1009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40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7494985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rtl="0" fontAlgn="ctr" latinLnBrk="0"/>
                      <a:r>
                        <a:rPr lang="en-US" altLang="ko-KR" sz="1000">
                          <a:effectLst/>
                          <a:latin typeface="현대하모니 L"/>
                          <a:ea typeface="맑은 고딕" panose="020B0503020000020004" pitchFamily="50" charset="-127"/>
                        </a:rPr>
                        <a:t>0</a:t>
                      </a:r>
                      <a:r>
                        <a:rPr lang="en-US" altLang="ko-KR" sz="100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7.</a:t>
                      </a:r>
                      <a:r>
                        <a:rPr lang="ko-KR" altLang="en-US" sz="1000">
                          <a:effectLst/>
                          <a:latin typeface="현대하모니 L"/>
                          <a:ea typeface="맑은 고딕" panose="020B0503020000020004" pitchFamily="50" charset="-127"/>
                        </a:rPr>
                        <a:t>레미콘</a:t>
                      </a:r>
                      <a:endParaRPr lang="ko-KR" altLang="en-US" sz="10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1450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</a:rPr>
                        <a:t>1697 / 443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</a:rPr>
                        <a:t>6818/808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4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8415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rtl="0" fontAlgn="ctr" latinLnBrk="0"/>
                      <a:r>
                        <a:rPr lang="en-US" altLang="ko-KR" sz="1000">
                          <a:effectLst/>
                          <a:latin typeface="현대하모니 L"/>
                          <a:ea typeface="맑은 고딕" panose="020B0503020000020004" pitchFamily="50" charset="-127"/>
                        </a:rPr>
                        <a:t>0</a:t>
                      </a:r>
                      <a:r>
                        <a:rPr lang="en-US" altLang="ko-KR" sz="100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8.</a:t>
                      </a:r>
                      <a:r>
                        <a:rPr lang="ko-KR" altLang="en-US" sz="1000">
                          <a:effectLst/>
                          <a:latin typeface="현대하모니 L"/>
                          <a:ea typeface="맑은 고딕" panose="020B0503020000020004" pitchFamily="50" charset="-127"/>
                        </a:rPr>
                        <a:t>대형</a:t>
                      </a:r>
                      <a:r>
                        <a:rPr lang="ko-KR" altLang="en-US" sz="100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 </a:t>
                      </a:r>
                      <a:r>
                        <a:rPr lang="ko-KR" altLang="en-US" sz="1000">
                          <a:effectLst/>
                          <a:latin typeface="현대하모니 L"/>
                          <a:ea typeface="맑은 고딕" panose="020B0503020000020004" pitchFamily="50" charset="-127"/>
                        </a:rPr>
                        <a:t>화물차</a:t>
                      </a:r>
                      <a:endParaRPr lang="ko-KR" altLang="en-US" sz="10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1450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</a:rPr>
                        <a:t>1493 / 370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</a:rPr>
                        <a:t>23873/2987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40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3136853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rtl="0" fontAlgn="ctr" latinLnBrk="0"/>
                      <a:r>
                        <a:rPr lang="en-US" altLang="ko-KR" sz="1000">
                          <a:effectLst/>
                          <a:latin typeface="현대하모니 L"/>
                          <a:ea typeface="맑은 고딕" panose="020B0503020000020004" pitchFamily="50" charset="-127"/>
                        </a:rPr>
                        <a:t>0</a:t>
                      </a:r>
                      <a:r>
                        <a:rPr lang="en-US" altLang="ko-KR" sz="100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9.</a:t>
                      </a:r>
                      <a:r>
                        <a:rPr lang="ko-KR" altLang="en-US" sz="1000">
                          <a:effectLst/>
                          <a:latin typeface="현대하모니 L"/>
                          <a:ea typeface="맑은 고딕" panose="020B0503020000020004" pitchFamily="50" charset="-127"/>
                        </a:rPr>
                        <a:t>씨저리프트</a:t>
                      </a:r>
                      <a:endParaRPr lang="ko-KR" altLang="en-US" sz="10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1450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</a:rPr>
                        <a:t>1893 / 468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</a:rPr>
                        <a:t>42686/5310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40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664621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rtl="0" fontAlgn="ctr" latinLnBrk="0"/>
                      <a:r>
                        <a:rPr lang="en-US" altLang="ko-KR" sz="100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10.</a:t>
                      </a:r>
                      <a:r>
                        <a:rPr lang="ko-KR" altLang="en-US" sz="1000">
                          <a:effectLst/>
                          <a:latin typeface="현대하모니 L"/>
                          <a:ea typeface="맑은 고딕" panose="020B0503020000020004" pitchFamily="50" charset="-127"/>
                        </a:rPr>
                        <a:t>이동식</a:t>
                      </a:r>
                      <a:r>
                        <a:rPr lang="ko-KR" altLang="en-US" sz="100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 </a:t>
                      </a:r>
                      <a:r>
                        <a:rPr lang="ko-KR" altLang="en-US" sz="1000">
                          <a:effectLst/>
                          <a:latin typeface="현대하모니 L"/>
                          <a:ea typeface="맑은 고딕" panose="020B0503020000020004" pitchFamily="50" charset="-127"/>
                        </a:rPr>
                        <a:t>크레인</a:t>
                      </a:r>
                      <a:endParaRPr lang="ko-KR" altLang="en-US" sz="10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1450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</a:rPr>
                        <a:t>4042 / 949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</a:rPr>
                        <a:t>12826/1579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40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1435096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rtl="0" fontAlgn="ctr" latinLnBrk="0"/>
                      <a:r>
                        <a:rPr lang="en-US" altLang="ko-KR" sz="10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11.</a:t>
                      </a:r>
                      <a:r>
                        <a:rPr lang="ko-KR" altLang="en-US" sz="1000" dirty="0">
                          <a:effectLst/>
                          <a:latin typeface="현대하모니 L"/>
                          <a:ea typeface="맑은 고딕" panose="020B0503020000020004" pitchFamily="50" charset="-127"/>
                        </a:rPr>
                        <a:t>기타</a:t>
                      </a:r>
                      <a:endParaRPr lang="ko-KR" altLang="en-US" sz="10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1450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1000" dirty="0">
                          <a:effectLst/>
                          <a:latin typeface="현대하모니 L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4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313012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D6743AD-58A2-44E7-2BFA-07D13A5FF622}"/>
              </a:ext>
            </a:extLst>
          </p:cNvPr>
          <p:cNvSpPr txBox="1"/>
          <p:nvPr/>
        </p:nvSpPr>
        <p:spPr>
          <a:xfrm>
            <a:off x="561975" y="742950"/>
            <a:ext cx="7143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2. Class</a:t>
            </a:r>
            <a:r>
              <a:rPr lang="ko-KR" altLang="en-US" dirty="0"/>
              <a:t>별 학습정보</a:t>
            </a:r>
            <a:r>
              <a:rPr lang="en-US" altLang="ko-KR" dirty="0"/>
              <a:t>(</a:t>
            </a:r>
            <a:r>
              <a:rPr lang="ko-KR" altLang="en-US" dirty="0"/>
              <a:t>객체 수</a:t>
            </a:r>
            <a:r>
              <a:rPr lang="en-US" altLang="ko-KR" dirty="0"/>
              <a:t>) – trainset/</a:t>
            </a:r>
            <a:r>
              <a:rPr lang="en-US" altLang="ko-KR" dirty="0" err="1"/>
              <a:t>testset</a:t>
            </a:r>
            <a:r>
              <a:rPr lang="ko-KR" altLang="en-US" dirty="0"/>
              <a:t> 형태로 기록 </a:t>
            </a:r>
          </a:p>
        </p:txBody>
      </p:sp>
    </p:spTree>
    <p:extLst>
      <p:ext uri="{BB962C8B-B14F-4D97-AF65-F5344CB8AC3E}">
        <p14:creationId xmlns:p14="http://schemas.microsoft.com/office/powerpoint/2010/main" val="60288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D6743AD-58A2-44E7-2BFA-07D13A5FF622}"/>
              </a:ext>
            </a:extLst>
          </p:cNvPr>
          <p:cNvSpPr txBox="1"/>
          <p:nvPr/>
        </p:nvSpPr>
        <p:spPr>
          <a:xfrm>
            <a:off x="572482" y="466114"/>
            <a:ext cx="4568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3. </a:t>
            </a:r>
            <a:r>
              <a:rPr lang="ko-KR" altLang="en-US" dirty="0"/>
              <a:t>모델 정확도 향상 정보</a:t>
            </a: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48988721-F563-27C2-9A26-E8903AE728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739715"/>
              </p:ext>
            </p:extLst>
          </p:nvPr>
        </p:nvGraphicFramePr>
        <p:xfrm>
          <a:off x="492819" y="967205"/>
          <a:ext cx="4728149" cy="5424681"/>
        </p:xfrm>
        <a:graphic>
          <a:graphicData uri="http://schemas.openxmlformats.org/drawingml/2006/table">
            <a:tbl>
              <a:tblPr/>
              <a:tblGrid>
                <a:gridCol w="51241">
                  <a:extLst>
                    <a:ext uri="{9D8B030D-6E8A-4147-A177-3AD203B41FA5}">
                      <a16:colId xmlns:a16="http://schemas.microsoft.com/office/drawing/2014/main" val="1393673205"/>
                    </a:ext>
                  </a:extLst>
                </a:gridCol>
                <a:gridCol w="51241">
                  <a:extLst>
                    <a:ext uri="{9D8B030D-6E8A-4147-A177-3AD203B41FA5}">
                      <a16:colId xmlns:a16="http://schemas.microsoft.com/office/drawing/2014/main" val="3550060897"/>
                    </a:ext>
                  </a:extLst>
                </a:gridCol>
                <a:gridCol w="1018866">
                  <a:extLst>
                    <a:ext uri="{9D8B030D-6E8A-4147-A177-3AD203B41FA5}">
                      <a16:colId xmlns:a16="http://schemas.microsoft.com/office/drawing/2014/main" val="2933977418"/>
                    </a:ext>
                  </a:extLst>
                </a:gridCol>
                <a:gridCol w="2873182">
                  <a:extLst>
                    <a:ext uri="{9D8B030D-6E8A-4147-A177-3AD203B41FA5}">
                      <a16:colId xmlns:a16="http://schemas.microsoft.com/office/drawing/2014/main" val="1880971235"/>
                    </a:ext>
                  </a:extLst>
                </a:gridCol>
                <a:gridCol w="733619">
                  <a:extLst>
                    <a:ext uri="{9D8B030D-6E8A-4147-A177-3AD203B41FA5}">
                      <a16:colId xmlns:a16="http://schemas.microsoft.com/office/drawing/2014/main" val="495168254"/>
                    </a:ext>
                  </a:extLst>
                </a:gridCol>
              </a:tblGrid>
              <a:tr h="262230">
                <a:tc rowSpan="19"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7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base" latinLnBrk="1"/>
                      <a:r>
                        <a:rPr lang="ko-KR" altLang="en-US" sz="17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base" latinLnBrk="1"/>
                      <a:r>
                        <a:rPr lang="ko-KR" altLang="en-US" sz="17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base" latinLnBrk="1"/>
                      <a:r>
                        <a:rPr lang="ko-KR" altLang="en-US" sz="17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base" latinLnBrk="1"/>
                      <a:r>
                        <a:rPr lang="ko-KR" altLang="en-US" sz="17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base" latinLnBrk="1"/>
                      <a:r>
                        <a:rPr lang="ko-KR" altLang="en-US" sz="17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base" latinLnBrk="1"/>
                      <a:r>
                        <a:rPr lang="ko-KR" altLang="en-US" sz="17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base" latinLnBrk="1"/>
                      <a:r>
                        <a:rPr lang="ko-KR" altLang="en-US" sz="17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base" latinLnBrk="1"/>
                      <a:r>
                        <a:rPr lang="ko-KR" altLang="en-US" sz="17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base" latinLnBrk="1"/>
                      <a:r>
                        <a:rPr lang="ko-KR" altLang="en-US" sz="17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base" latinLnBrk="1"/>
                      <a:r>
                        <a:rPr lang="ko-KR" altLang="en-US" sz="17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800" marR="8800" marT="8800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70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800" marR="8800" marT="8800" marB="0" anchor="ctr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ko-KR" altLang="en-US" sz="1000" dirty="0">
                          <a:effectLst/>
                          <a:latin typeface="현대하모니 L"/>
                        </a:rPr>
                        <a:t>현장</a:t>
                      </a:r>
                      <a:r>
                        <a:rPr lang="en-US" sz="1000" dirty="0">
                          <a:effectLst/>
                          <a:latin typeface="현대하모니 L"/>
                        </a:rPr>
                        <a:t>CCTV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ko-KR" altLang="en-US" sz="1000" dirty="0">
                          <a:effectLst/>
                          <a:latin typeface="현대하모니 L"/>
                        </a:rPr>
                        <a:t>작업 내용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ko-KR" altLang="en-US" sz="1000">
                          <a:effectLst/>
                          <a:latin typeface="현대하모니 L"/>
                        </a:rPr>
                        <a:t>비고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961909"/>
                  </a:ext>
                </a:extLst>
              </a:tr>
              <a:tr h="2622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70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800" marR="8800" marT="880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900">
                          <a:effectLst/>
                          <a:latin typeface="현대하모니 L"/>
                        </a:rPr>
                        <a:t>4</a:t>
                      </a:r>
                      <a:r>
                        <a:rPr lang="ko-KR" altLang="en-US" sz="900">
                          <a:effectLst/>
                          <a:latin typeface="현대하모니 L"/>
                        </a:rPr>
                        <a:t>월</a:t>
                      </a:r>
                    </a:p>
                  </a:txBody>
                  <a:tcPr marL="8800" marR="8800" marT="88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 latinLnBrk="0"/>
                      <a:r>
                        <a:rPr lang="ko-KR" altLang="en-US" sz="700" dirty="0">
                          <a:effectLst/>
                          <a:latin typeface="현대하모니 L"/>
                        </a:rPr>
                        <a:t>장비와 작업자를 </a:t>
                      </a:r>
                      <a:r>
                        <a:rPr lang="ko-KR" altLang="en-US" sz="700" dirty="0" err="1">
                          <a:effectLst/>
                          <a:latin typeface="현대하모니 L"/>
                        </a:rPr>
                        <a:t>구분지어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 데이터셋 생성</a:t>
                      </a:r>
                    </a:p>
                  </a:txBody>
                  <a:tcPr marL="8800" marR="8800" marT="88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r>
                        <a:rPr lang="ko-KR" altLang="en-US" sz="700">
                          <a:effectLst/>
                          <a:latin typeface="현대하모니 L"/>
                        </a:rPr>
                        <a:t> 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1306780"/>
                  </a:ext>
                </a:extLst>
              </a:tr>
              <a:tr h="2622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70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800" marR="8800" marT="880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10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 </a:t>
                      </a:r>
                    </a:p>
                  </a:txBody>
                  <a:tcPr marL="8800" marR="8800" marT="88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 latinLnBrk="0"/>
                      <a:r>
                        <a:rPr lang="ko-KR" altLang="en-US" sz="700" dirty="0">
                          <a:effectLst/>
                          <a:latin typeface="현대하모니 L"/>
                        </a:rPr>
                        <a:t>건설 중장비 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8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종 클래스 분류</a:t>
                      </a:r>
                    </a:p>
                  </a:txBody>
                  <a:tcPr marL="8800" marR="8800" marT="88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r>
                        <a:rPr lang="ko-KR" altLang="en-US" sz="700">
                          <a:effectLst/>
                          <a:latin typeface="현대하모니 L"/>
                        </a:rPr>
                        <a:t> 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904124"/>
                  </a:ext>
                </a:extLst>
              </a:tr>
              <a:tr h="2622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70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800" marR="8800" marT="880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10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 </a:t>
                      </a:r>
                    </a:p>
                  </a:txBody>
                  <a:tcPr marL="8800" marR="8800" marT="88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 latinLnBrk="0"/>
                      <a:r>
                        <a:rPr lang="ko-KR" altLang="en-US" sz="700" dirty="0">
                          <a:effectLst/>
                          <a:latin typeface="현대하모니 L"/>
                        </a:rPr>
                        <a:t>현장 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CCTV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 인스턴스 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2700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개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, AI Hub 20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만개 생성</a:t>
                      </a:r>
                    </a:p>
                  </a:txBody>
                  <a:tcPr marL="8800" marR="8800" marT="88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r>
                        <a:rPr lang="ko-KR" altLang="en-US" sz="700">
                          <a:effectLst/>
                          <a:latin typeface="현대하모니 L"/>
                        </a:rPr>
                        <a:t> 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898798"/>
                  </a:ext>
                </a:extLst>
              </a:tr>
              <a:tr h="2622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70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800" marR="8800" marT="8800" marB="0" anchor="ctr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900" dirty="0">
                          <a:effectLst/>
                          <a:latin typeface="현대하모니 L"/>
                        </a:rPr>
                        <a:t>5</a:t>
                      </a:r>
                      <a:r>
                        <a:rPr lang="ko-KR" altLang="en-US" sz="900" dirty="0">
                          <a:effectLst/>
                          <a:latin typeface="현대하모니 L"/>
                        </a:rPr>
                        <a:t>월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 latinLnBrk="0"/>
                      <a:r>
                        <a:rPr lang="en-US" altLang="ko-KR" sz="700" dirty="0">
                          <a:effectLst/>
                          <a:latin typeface="현대하모니 L"/>
                        </a:rPr>
                        <a:t>RGB 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값에 기반한 신호수 감지 알고리즘 개발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r>
                        <a:rPr lang="ko-KR" altLang="en-US" sz="700">
                          <a:effectLst/>
                          <a:latin typeface="현대하모니 L"/>
                        </a:rPr>
                        <a:t> 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2334782"/>
                  </a:ext>
                </a:extLst>
              </a:tr>
              <a:tr h="2622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70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800" marR="8800" marT="8800" marB="0" anchor="ctr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100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 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 err="1">
                          <a:effectLst/>
                          <a:latin typeface="현대하모니 L"/>
                        </a:rPr>
                        <a:t>FasterRCNN</a:t>
                      </a:r>
                      <a:r>
                        <a:rPr lang="en-US" sz="700" dirty="0">
                          <a:effectLst/>
                          <a:latin typeface="현대하모니 L"/>
                        </a:rPr>
                        <a:t> </a:t>
                      </a:r>
                      <a:r>
                        <a:rPr lang="en-US" sz="700" dirty="0" err="1">
                          <a:effectLst/>
                          <a:latin typeface="현대하모니 L"/>
                        </a:rPr>
                        <a:t>SwinT</a:t>
                      </a:r>
                      <a:r>
                        <a:rPr lang="en-US" sz="700" dirty="0">
                          <a:effectLst/>
                          <a:latin typeface="현대하모니 L"/>
                        </a:rPr>
                        <a:t> / ResNet50 / ResNet101/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TODOResNet50 / </a:t>
                      </a:r>
                      <a:r>
                        <a:rPr lang="en-US" altLang="ko-KR" sz="700" dirty="0" err="1">
                          <a:effectLst/>
                          <a:latin typeface="현대하모니 L"/>
                        </a:rPr>
                        <a:t>Softteacher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 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모델 비교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r>
                        <a:rPr lang="ko-KR" altLang="en-US" sz="700">
                          <a:effectLst/>
                          <a:latin typeface="현대하모니 L"/>
                        </a:rPr>
                        <a:t> 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2976352"/>
                  </a:ext>
                </a:extLst>
              </a:tr>
              <a:tr h="2622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70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800" marR="8800" marT="8800" marB="0" anchor="ctr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100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 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 latinLnBrk="0"/>
                      <a:r>
                        <a:rPr lang="ko-KR" altLang="en-US" sz="700" dirty="0">
                          <a:effectLst/>
                          <a:latin typeface="현대하모니 L"/>
                        </a:rPr>
                        <a:t>굴삭기 헤드 움직임 감지를 통한 작업시간 측정 시도 </a:t>
                      </a:r>
                      <a:endParaRPr lang="en-US" altLang="ko-KR" sz="700" dirty="0">
                        <a:effectLst/>
                        <a:latin typeface="현대하모니 L"/>
                      </a:endParaRPr>
                    </a:p>
                    <a:p>
                      <a:pPr rtl="0" fontAlgn="ctr" latinLnBrk="0"/>
                      <a:r>
                        <a:rPr lang="en-US" altLang="ko-KR" sz="700" dirty="0">
                          <a:effectLst/>
                          <a:latin typeface="현대하모니 L"/>
                        </a:rPr>
                        <a:t>(=&gt; 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헤드 감지 모델의 성능이 좋지 않아 다른 방법으로 접근 결정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)</a:t>
                      </a:r>
                      <a:endParaRPr lang="ko-KR" altLang="en-US" sz="700" dirty="0">
                        <a:effectLst/>
                        <a:latin typeface="현대하모니 L"/>
                      </a:endParaRP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r>
                        <a:rPr lang="ko-KR" altLang="en-US" sz="700">
                          <a:effectLst/>
                          <a:latin typeface="현대하모니 L"/>
                        </a:rPr>
                        <a:t> 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2083434"/>
                  </a:ext>
                </a:extLst>
              </a:tr>
              <a:tr h="2622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70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800" marR="8800" marT="8800" marB="0" anchor="ctr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900">
                          <a:effectLst/>
                          <a:latin typeface="현대하모니 L"/>
                        </a:rPr>
                        <a:t>6</a:t>
                      </a:r>
                      <a:r>
                        <a:rPr lang="ko-KR" altLang="en-US" sz="900">
                          <a:effectLst/>
                          <a:latin typeface="현대하모니 L"/>
                        </a:rPr>
                        <a:t>월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기존 신호수 감지 알고리즘에 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segmentation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을 추가하여 정확도 개선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r>
                        <a:rPr lang="ko-KR" altLang="en-US" sz="700" dirty="0">
                          <a:effectLst/>
                          <a:latin typeface="현대하모니 L"/>
                        </a:rPr>
                        <a:t> 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6079569"/>
                  </a:ext>
                </a:extLst>
              </a:tr>
              <a:tr h="2622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latinLnBrk="1"/>
                      <a:endParaRPr lang="ko-KR" altLang="en-US" sz="17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00" marR="8800" marT="8800" marB="0" anchor="ctr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endParaRPr lang="ko-KR" altLang="en-US" sz="900">
                        <a:effectLst/>
                        <a:latin typeface="현대하모니 L"/>
                      </a:endParaRP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(</a:t>
                      </a:r>
                      <a:r>
                        <a:rPr lang="en-US" altLang="ko-KR" sz="700" dirty="0" err="1">
                          <a:effectLst/>
                          <a:latin typeface="현대하모니 L"/>
                        </a:rPr>
                        <a:t>ConvNext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 – L)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=&gt; </a:t>
                      </a:r>
                      <a:r>
                        <a:rPr lang="en-US" altLang="ko-KR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0.35 </a:t>
                      </a:r>
                      <a:r>
                        <a:rPr lang="en-US" altLang="ko-KR" sz="700" dirty="0" err="1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mAP</a:t>
                      </a:r>
                      <a:r>
                        <a:rPr lang="ko-KR" altLang="en-US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달성 </a:t>
                      </a:r>
                      <a:r>
                        <a:rPr lang="en-US" altLang="ko-KR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(</a:t>
                      </a:r>
                      <a:r>
                        <a:rPr lang="ko-KR" altLang="en-US" sz="70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작업자</a:t>
                      </a:r>
                      <a:r>
                        <a:rPr lang="en-US" altLang="ko-KR" sz="70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)</a:t>
                      </a:r>
                      <a:endParaRPr lang="ko-KR" altLang="en-US" sz="700" dirty="0">
                        <a:effectLst/>
                        <a:latin typeface="현대하모니 L"/>
                      </a:endParaRP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endParaRPr lang="ko-KR" altLang="en-US" sz="700" dirty="0">
                        <a:effectLst/>
                        <a:latin typeface="현대하모니 L"/>
                      </a:endParaRP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2868117"/>
                  </a:ext>
                </a:extLst>
              </a:tr>
              <a:tr h="2622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latinLnBrk="1"/>
                      <a:endParaRPr lang="ko-KR" altLang="en-US" sz="17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00" marR="8800" marT="8800" marB="0" anchor="ctr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endParaRPr lang="ko-KR" altLang="en-US" sz="900">
                        <a:effectLst/>
                        <a:latin typeface="현대하모니 L"/>
                      </a:endParaRP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(</a:t>
                      </a:r>
                      <a:r>
                        <a:rPr lang="en-US" altLang="ko-KR" sz="700" dirty="0" err="1">
                          <a:effectLst/>
                          <a:latin typeface="현대하모니 L"/>
                        </a:rPr>
                        <a:t>FasterRCNN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 </a:t>
                      </a:r>
                      <a:r>
                        <a:rPr lang="en-US" altLang="ko-KR" sz="700" dirty="0" err="1">
                          <a:effectLst/>
                          <a:latin typeface="현대하모니 L"/>
                        </a:rPr>
                        <a:t>ConvNext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 -t) + (</a:t>
                      </a:r>
                      <a:r>
                        <a:rPr lang="en-US" altLang="ko-KR" sz="700" dirty="0" err="1">
                          <a:effectLst/>
                          <a:latin typeface="현대하모니 L"/>
                        </a:rPr>
                        <a:t>ConvNext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 – L) + (Tood-r50)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=&gt; 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모델 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Ensemble =&gt; </a:t>
                      </a:r>
                      <a:r>
                        <a:rPr lang="en-US" altLang="ko-KR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0.57 </a:t>
                      </a:r>
                      <a:r>
                        <a:rPr lang="en-US" altLang="ko-KR" sz="700" dirty="0" err="1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mAP</a:t>
                      </a:r>
                      <a:r>
                        <a:rPr lang="ko-KR" altLang="en-US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달성 </a:t>
                      </a:r>
                      <a:r>
                        <a:rPr lang="en-US" altLang="ko-KR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(</a:t>
                      </a:r>
                      <a:r>
                        <a:rPr lang="ko-KR" altLang="en-US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중장비</a:t>
                      </a:r>
                      <a:r>
                        <a:rPr lang="en-US" altLang="ko-KR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)</a:t>
                      </a:r>
                      <a:endParaRPr lang="ko-KR" altLang="en-US" sz="700" dirty="0">
                        <a:effectLst/>
                        <a:latin typeface="현대하모니 L"/>
                      </a:endParaRP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r>
                        <a:rPr lang="en-US" altLang="ko-KR" sz="700" dirty="0">
                          <a:effectLst/>
                          <a:latin typeface="현대하모니 L"/>
                        </a:rPr>
                        <a:t>Ensemble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시</a:t>
                      </a:r>
                      <a:endParaRPr lang="en-US" altLang="ko-KR" sz="700" dirty="0">
                        <a:effectLst/>
                        <a:latin typeface="현대하모니 L"/>
                      </a:endParaRPr>
                    </a:p>
                    <a:p>
                      <a:pPr rtl="0" fontAlgn="base" latinLnBrk="1"/>
                      <a:r>
                        <a:rPr lang="ko-KR" altLang="en-US" sz="700" dirty="0">
                          <a:effectLst/>
                          <a:latin typeface="현대하모니 L"/>
                        </a:rPr>
                        <a:t>가중치</a:t>
                      </a:r>
                      <a:endParaRPr lang="en-US" altLang="ko-KR" sz="700" dirty="0">
                        <a:effectLst/>
                        <a:latin typeface="현대하모니 L"/>
                      </a:endParaRPr>
                    </a:p>
                    <a:p>
                      <a:pPr rtl="0" fontAlgn="base" latinLnBrk="1"/>
                      <a:r>
                        <a:rPr lang="en-US" altLang="ko-KR" sz="700" dirty="0">
                          <a:effectLst/>
                          <a:latin typeface="현대하모니 L"/>
                        </a:rPr>
                        <a:t>[1,1,2] 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사용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6665840"/>
                  </a:ext>
                </a:extLst>
              </a:tr>
              <a:tr h="2622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7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800" marR="8800" marT="8800" marB="0" anchor="ctr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endParaRPr lang="ko-KR" altLang="en-US" sz="900" dirty="0">
                        <a:effectLst/>
                        <a:latin typeface="현대하모니 L"/>
                      </a:endParaRP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r>
                        <a:rPr lang="ko-KR" altLang="en-US" sz="700" dirty="0">
                          <a:effectLst/>
                          <a:latin typeface="현대하모니 L"/>
                        </a:rPr>
                        <a:t> 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yolov5 / NAS / SAHI 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모델 비교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 </a:t>
                      </a:r>
                      <a:endParaRPr lang="ko-KR" altLang="en-US" sz="700" dirty="0">
                        <a:effectLst/>
                        <a:latin typeface="현대하모니 L"/>
                      </a:endParaRP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r>
                        <a:rPr lang="ko-KR" altLang="en-US" sz="700">
                          <a:effectLst/>
                          <a:latin typeface="현대하모니 L"/>
                        </a:rPr>
                        <a:t> 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778890"/>
                  </a:ext>
                </a:extLst>
              </a:tr>
              <a:tr h="2622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70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800" marR="8800" marT="880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endParaRPr lang="ko-KR" altLang="en-US" sz="900" dirty="0">
                        <a:effectLst/>
                        <a:latin typeface="현대하모니 L"/>
                      </a:endParaRP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r>
                        <a:rPr lang="ko-KR" altLang="en-US" sz="700" dirty="0">
                          <a:effectLst/>
                          <a:latin typeface="현대하모니 L"/>
                        </a:rPr>
                        <a:t> 중장비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-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신호수 위치에 따른 경고 알고리즘 개발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r>
                        <a:rPr lang="ko-KR" altLang="en-US" sz="700">
                          <a:effectLst/>
                          <a:latin typeface="현대하모니 L"/>
                        </a:rPr>
                        <a:t> 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5544722"/>
                  </a:ext>
                </a:extLst>
              </a:tr>
              <a:tr h="23759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base" latinLnBrk="1"/>
                      <a:r>
                        <a:rPr lang="ko-KR" altLang="en-US" sz="900">
                          <a:effectLst/>
                          <a:latin typeface="현대하모니 L"/>
                        </a:rPr>
                        <a:t> </a:t>
                      </a:r>
                    </a:p>
                  </a:txBody>
                  <a:tcPr marL="8800" marR="8800" marT="880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900" dirty="0">
                          <a:effectLst/>
                          <a:latin typeface="현대하모니 L"/>
                        </a:rPr>
                        <a:t>7</a:t>
                      </a:r>
                      <a:r>
                        <a:rPr lang="ko-KR" altLang="en-US" sz="900" dirty="0">
                          <a:effectLst/>
                          <a:latin typeface="현대하모니 L"/>
                        </a:rPr>
                        <a:t>월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r>
                        <a:rPr lang="ko-KR" altLang="en-US" sz="700" dirty="0">
                          <a:effectLst/>
                          <a:latin typeface="현대하모니 L"/>
                        </a:rPr>
                        <a:t> 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Data-uncertainty 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솔루션 적용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, calibration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을 통한 클래스 불균형 문제 완화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r>
                        <a:rPr lang="ko-KR" altLang="en-US" sz="700">
                          <a:effectLst/>
                          <a:latin typeface="현대하모니 L"/>
                        </a:rPr>
                        <a:t> 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1880798"/>
                  </a:ext>
                </a:extLst>
              </a:tr>
              <a:tr h="272790">
                <a:tc vMerge="1">
                  <a:txBody>
                    <a:bodyPr/>
                    <a:lstStyle/>
                    <a:p>
                      <a:pPr algn="r" fontAlgn="base" latinLnBrk="1"/>
                      <a:endParaRPr lang="ko-KR" altLang="en-US" sz="17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00" marR="8800" marT="88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70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800" marR="8800" marT="8800" marB="0" anchor="ctr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endParaRPr lang="ko-KR" altLang="en-US" sz="900" dirty="0">
                        <a:effectLst/>
                        <a:latin typeface="현대하모니 L"/>
                      </a:endParaRP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r>
                        <a:rPr lang="ko-KR" altLang="en-US" sz="700" dirty="0">
                          <a:effectLst/>
                          <a:latin typeface="현대하모니 L"/>
                        </a:rPr>
                        <a:t> 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Semi-supervised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 학습법 적용 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=&gt; 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(</a:t>
                      </a:r>
                      <a:r>
                        <a:rPr lang="en-US" altLang="ko-KR" sz="700" dirty="0" err="1">
                          <a:effectLst/>
                          <a:latin typeface="현대하모니 L"/>
                        </a:rPr>
                        <a:t>FasterRCNN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 </a:t>
                      </a:r>
                      <a:r>
                        <a:rPr lang="en-US" altLang="ko-KR" sz="700" dirty="0" err="1">
                          <a:effectLst/>
                          <a:latin typeface="현대하모니 L"/>
                        </a:rPr>
                        <a:t>ConvNext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 –L) + (Tood-r50) </a:t>
                      </a:r>
                    </a:p>
                    <a:p>
                      <a:pPr rtl="0" fontAlgn="base" latinLnBrk="1"/>
                      <a:r>
                        <a:rPr lang="en-US" altLang="ko-KR" sz="700" dirty="0">
                          <a:effectLst/>
                          <a:latin typeface="현대하모니 L"/>
                        </a:rPr>
                        <a:t>=&gt; 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모델 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Ensemble </a:t>
                      </a:r>
                      <a:r>
                        <a:rPr lang="en-US" altLang="ko-KR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=&gt; 0.75 </a:t>
                      </a:r>
                      <a:r>
                        <a:rPr lang="en-US" altLang="ko-KR" sz="700" dirty="0" err="1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mAP</a:t>
                      </a:r>
                      <a:r>
                        <a:rPr lang="en-US" altLang="ko-KR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(</a:t>
                      </a:r>
                      <a:r>
                        <a:rPr lang="ko-KR" altLang="en-US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중장비</a:t>
                      </a:r>
                      <a:r>
                        <a:rPr lang="en-US" altLang="ko-KR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)</a:t>
                      </a:r>
                      <a:endParaRPr lang="ko-KR" altLang="en-US" sz="700" dirty="0">
                        <a:solidFill>
                          <a:srgbClr val="FF0000"/>
                        </a:solidFill>
                        <a:effectLst/>
                        <a:latin typeface="현대하모니 L"/>
                      </a:endParaRP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r>
                        <a:rPr lang="en-US" altLang="ko-KR" sz="700" dirty="0">
                          <a:effectLst/>
                          <a:latin typeface="현대하모니 L"/>
                        </a:rPr>
                        <a:t>Ensemble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시</a:t>
                      </a:r>
                      <a:endParaRPr lang="en-US" altLang="ko-KR" sz="700" dirty="0">
                        <a:effectLst/>
                        <a:latin typeface="현대하모니 L"/>
                      </a:endParaRPr>
                    </a:p>
                    <a:p>
                      <a:pPr rtl="0" fontAlgn="base" latinLnBrk="1"/>
                      <a:r>
                        <a:rPr lang="ko-KR" altLang="en-US" sz="700" dirty="0">
                          <a:effectLst/>
                          <a:latin typeface="현대하모니 L"/>
                        </a:rPr>
                        <a:t>가중치</a:t>
                      </a:r>
                      <a:endParaRPr lang="en-US" altLang="ko-KR" sz="700" dirty="0">
                        <a:effectLst/>
                        <a:latin typeface="현대하모니 L"/>
                      </a:endParaRPr>
                    </a:p>
                    <a:p>
                      <a:pPr rtl="0" fontAlgn="base" latinLnBrk="1"/>
                      <a:r>
                        <a:rPr lang="en-US" altLang="ko-KR" sz="700" dirty="0">
                          <a:effectLst/>
                          <a:latin typeface="현대하모니 L"/>
                        </a:rPr>
                        <a:t>[2,1] 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사용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0607702"/>
                  </a:ext>
                </a:extLst>
              </a:tr>
              <a:tr h="27279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latinLnBrk="1"/>
                      <a:endParaRPr lang="ko-KR" altLang="en-US" sz="17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00" marR="8800" marT="8800" marB="0" anchor="ctr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endParaRPr lang="ko-KR" altLang="en-US" sz="900" dirty="0">
                        <a:effectLst/>
                        <a:latin typeface="현대하모니 L"/>
                      </a:endParaRP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r>
                        <a:rPr lang="en-US" altLang="ko-KR" sz="700" dirty="0">
                          <a:effectLst/>
                          <a:latin typeface="현대하모니 L"/>
                        </a:rPr>
                        <a:t>Semi-supervised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 학습법 적용 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=&gt; 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(</a:t>
                      </a:r>
                      <a:r>
                        <a:rPr lang="en-US" altLang="ko-KR" sz="700" dirty="0" err="1">
                          <a:effectLst/>
                          <a:latin typeface="현대하모니 L"/>
                        </a:rPr>
                        <a:t>FasterRCNN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 </a:t>
                      </a:r>
                      <a:r>
                        <a:rPr lang="en-US" altLang="ko-KR" sz="700" dirty="0" err="1">
                          <a:effectLst/>
                          <a:latin typeface="현대하모니 L"/>
                        </a:rPr>
                        <a:t>ConvNext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 –L) </a:t>
                      </a:r>
                      <a:r>
                        <a:rPr lang="en-US" altLang="ko-KR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=&gt;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 </a:t>
                      </a:r>
                      <a:r>
                        <a:rPr lang="en-US" altLang="ko-KR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0.62 </a:t>
                      </a:r>
                      <a:r>
                        <a:rPr lang="en-US" altLang="ko-KR" sz="700" dirty="0" err="1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mAP</a:t>
                      </a:r>
                      <a:r>
                        <a:rPr lang="en-US" altLang="ko-KR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(</a:t>
                      </a:r>
                      <a:r>
                        <a:rPr lang="ko-KR" altLang="en-US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작업자</a:t>
                      </a:r>
                      <a:r>
                        <a:rPr lang="en-US" altLang="ko-KR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)</a:t>
                      </a:r>
                      <a:endParaRPr lang="ko-KR" altLang="en-US" sz="700" dirty="0">
                        <a:solidFill>
                          <a:srgbClr val="FF0000"/>
                        </a:solidFill>
                        <a:effectLst/>
                        <a:latin typeface="현대하모니 L"/>
                      </a:endParaRP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endParaRPr lang="ko-KR" altLang="en-US" sz="700" dirty="0">
                        <a:effectLst/>
                        <a:latin typeface="현대하모니 L"/>
                      </a:endParaRP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9371630"/>
                  </a:ext>
                </a:extLst>
              </a:tr>
              <a:tr h="272790">
                <a:tc vMerge="1">
                  <a:txBody>
                    <a:bodyPr/>
                    <a:lstStyle/>
                    <a:p>
                      <a:pPr algn="r" fontAlgn="base" latinLnBrk="1"/>
                      <a:endParaRPr lang="ko-KR" altLang="en-US" sz="17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00" marR="8800" marT="88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latinLnBrk="1"/>
                      <a:endParaRPr lang="ko-KR" altLang="en-US" sz="17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00" marR="8800" marT="8800" marB="0" anchor="ctr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endParaRPr lang="ko-KR" altLang="en-US" sz="900" dirty="0">
                        <a:effectLst/>
                        <a:latin typeface="현대하모니 L"/>
                      </a:endParaRP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r>
                        <a:rPr lang="ko-KR" altLang="en-US" sz="700" dirty="0">
                          <a:effectLst/>
                          <a:latin typeface="현대하모니 L"/>
                        </a:rPr>
                        <a:t>추론결과 시인성 개선 작업 및 피드백 시작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endParaRPr lang="ko-KR" altLang="en-US" sz="700" dirty="0">
                        <a:effectLst/>
                        <a:latin typeface="현대하모니 L"/>
                      </a:endParaRP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0126096"/>
                  </a:ext>
                </a:extLst>
              </a:tr>
              <a:tr h="272790">
                <a:tc vMerge="1">
                  <a:txBody>
                    <a:bodyPr/>
                    <a:lstStyle/>
                    <a:p>
                      <a:pPr algn="r" fontAlgn="base" latinLnBrk="1"/>
                      <a:endParaRPr lang="ko-KR" altLang="en-US" sz="17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00" marR="8800" marT="88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latinLnBrk="1"/>
                      <a:endParaRPr lang="ko-KR" altLang="en-US" sz="17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00" marR="8800" marT="8800" marB="0" anchor="ctr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r>
                        <a:rPr lang="en-US" altLang="ko-KR" sz="900" dirty="0">
                          <a:effectLst/>
                          <a:latin typeface="현대하모니 L"/>
                        </a:rPr>
                        <a:t>8</a:t>
                      </a:r>
                      <a:r>
                        <a:rPr lang="ko-KR" altLang="en-US" sz="900" dirty="0">
                          <a:effectLst/>
                          <a:latin typeface="현대하모니 L"/>
                        </a:rPr>
                        <a:t>월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r>
                        <a:rPr lang="ko-KR" altLang="en-US" sz="700" dirty="0">
                          <a:effectLst/>
                          <a:latin typeface="현대하모니 L"/>
                        </a:rPr>
                        <a:t>클래스 균형을 고려한 학습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/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테스트 셋 추가 생성</a:t>
                      </a:r>
                      <a:endParaRPr lang="en-US" altLang="ko-KR" sz="700" dirty="0">
                        <a:effectLst/>
                        <a:latin typeface="현대하모니 L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=&gt; 0.85 </a:t>
                      </a:r>
                      <a:r>
                        <a:rPr lang="en-US" altLang="ko-KR" sz="700" dirty="0" err="1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mAP</a:t>
                      </a:r>
                      <a:r>
                        <a:rPr lang="en-US" altLang="ko-KR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(</a:t>
                      </a:r>
                      <a:r>
                        <a:rPr lang="ko-KR" altLang="en-US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중장비</a:t>
                      </a:r>
                      <a:r>
                        <a:rPr lang="en-US" altLang="ko-KR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) </a:t>
                      </a:r>
                      <a:endParaRPr lang="ko-KR" altLang="en-US" sz="700" dirty="0">
                        <a:solidFill>
                          <a:srgbClr val="FF0000"/>
                        </a:solidFill>
                        <a:effectLst/>
                        <a:latin typeface="현대하모니 L"/>
                      </a:endParaRP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r>
                        <a:rPr lang="ko-KR" altLang="en-US" sz="700" dirty="0">
                          <a:effectLst/>
                          <a:latin typeface="현대하모니 L"/>
                        </a:rPr>
                        <a:t>새롭게 생성한 데이터 셋이 여서</a:t>
                      </a:r>
                      <a:br>
                        <a:rPr lang="en-US" altLang="ko-KR" sz="700" dirty="0">
                          <a:effectLst/>
                          <a:latin typeface="현대하모니 L"/>
                        </a:rPr>
                      </a:b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기존 표에 추가하지 않음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5954081"/>
                  </a:ext>
                </a:extLst>
              </a:tr>
              <a:tr h="27279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latinLnBrk="1"/>
                      <a:endParaRPr lang="ko-KR" altLang="en-US" sz="17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00" marR="8800" marT="8800" marB="0" anchor="ctr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endParaRPr lang="ko-KR" altLang="en-US" sz="900" dirty="0">
                        <a:effectLst/>
                        <a:latin typeface="현대하모니 L"/>
                      </a:endParaRP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r>
                        <a:rPr lang="en-US" altLang="ko-KR" sz="700" dirty="0">
                          <a:effectLst/>
                          <a:latin typeface="현대하모니 L"/>
                        </a:rPr>
                        <a:t>Semi-supervised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 학습법 적용 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=&gt; 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(</a:t>
                      </a:r>
                      <a:r>
                        <a:rPr lang="en-US" altLang="ko-KR" sz="700" dirty="0" err="1">
                          <a:effectLst/>
                          <a:latin typeface="현대하모니 L"/>
                        </a:rPr>
                        <a:t>FasterRCNN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 </a:t>
                      </a:r>
                      <a:r>
                        <a:rPr lang="en-US" altLang="ko-KR" sz="700" dirty="0" err="1">
                          <a:effectLst/>
                          <a:latin typeface="현대하모니 L"/>
                        </a:rPr>
                        <a:t>ConvNext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 –L) + (Tood-r50) </a:t>
                      </a:r>
                    </a:p>
                    <a:p>
                      <a:pPr rtl="0" fontAlgn="base" latinLnBrk="1"/>
                      <a:r>
                        <a:rPr lang="en-US" altLang="ko-KR" sz="700" dirty="0">
                          <a:effectLst/>
                          <a:latin typeface="현대하모니 L"/>
                        </a:rPr>
                        <a:t>=&gt; 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모델 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Ensemble </a:t>
                      </a:r>
                      <a:r>
                        <a:rPr lang="en-US" altLang="ko-KR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=&gt; 0.66 </a:t>
                      </a:r>
                      <a:r>
                        <a:rPr lang="en-US" altLang="ko-KR" sz="700" dirty="0" err="1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mAP</a:t>
                      </a:r>
                      <a:r>
                        <a:rPr lang="en-US" altLang="ko-KR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(</a:t>
                      </a:r>
                      <a:r>
                        <a:rPr lang="ko-KR" altLang="en-US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작업자</a:t>
                      </a:r>
                      <a:r>
                        <a:rPr lang="en-US" altLang="ko-KR" sz="700" dirty="0">
                          <a:solidFill>
                            <a:srgbClr val="FF0000"/>
                          </a:solidFill>
                          <a:effectLst/>
                          <a:latin typeface="현대하모니 L"/>
                        </a:rPr>
                        <a:t>)</a:t>
                      </a:r>
                      <a:endParaRPr lang="ko-KR" altLang="en-US" sz="700" dirty="0">
                        <a:solidFill>
                          <a:srgbClr val="FF0000"/>
                        </a:solidFill>
                        <a:effectLst/>
                        <a:latin typeface="현대하모니 L"/>
                      </a:endParaRP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r>
                        <a:rPr lang="en-US" altLang="ko-KR" sz="700" dirty="0">
                          <a:effectLst/>
                          <a:latin typeface="현대하모니 L"/>
                        </a:rPr>
                        <a:t>Ensemble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시</a:t>
                      </a:r>
                      <a:endParaRPr lang="en-US" altLang="ko-KR" sz="700" dirty="0">
                        <a:effectLst/>
                        <a:latin typeface="현대하모니 L"/>
                      </a:endParaRPr>
                    </a:p>
                    <a:p>
                      <a:pPr rtl="0" fontAlgn="base" latinLnBrk="1"/>
                      <a:r>
                        <a:rPr lang="ko-KR" altLang="en-US" sz="700" dirty="0">
                          <a:effectLst/>
                          <a:latin typeface="현대하모니 L"/>
                        </a:rPr>
                        <a:t>가중치</a:t>
                      </a:r>
                      <a:endParaRPr lang="en-US" altLang="ko-KR" sz="700" dirty="0">
                        <a:effectLst/>
                        <a:latin typeface="현대하모니 L"/>
                      </a:endParaRPr>
                    </a:p>
                    <a:p>
                      <a:pPr rtl="0" fontAlgn="base" latinLnBrk="1"/>
                      <a:r>
                        <a:rPr lang="en-US" altLang="ko-KR" sz="700" dirty="0">
                          <a:effectLst/>
                          <a:latin typeface="현대하모니 L"/>
                        </a:rPr>
                        <a:t>[2,1] 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사용</a:t>
                      </a: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815140"/>
                  </a:ext>
                </a:extLst>
              </a:tr>
              <a:tr h="272790">
                <a:tc vMerge="1">
                  <a:txBody>
                    <a:bodyPr/>
                    <a:lstStyle/>
                    <a:p>
                      <a:pPr algn="r" fontAlgn="base" latinLnBrk="1"/>
                      <a:endParaRPr lang="ko-KR" altLang="en-US" sz="17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00" marR="8800" marT="88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latinLnBrk="1"/>
                      <a:endParaRPr lang="ko-KR" altLang="en-US" sz="17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00" marR="8800" marT="8800" marB="0" anchor="ctr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 latinLnBrk="0"/>
                      <a:endParaRPr lang="ko-KR" altLang="en-US" sz="900" dirty="0">
                        <a:effectLst/>
                        <a:latin typeface="현대하모니 L"/>
                      </a:endParaRP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웹 </a:t>
                      </a:r>
                      <a:r>
                        <a:rPr lang="en-US" altLang="ko-KR" sz="700" dirty="0">
                          <a:effectLst/>
                          <a:latin typeface="현대하모니 L"/>
                        </a:rPr>
                        <a:t>UI </a:t>
                      </a:r>
                      <a:r>
                        <a:rPr lang="ko-KR" altLang="en-US" sz="700" dirty="0">
                          <a:effectLst/>
                          <a:latin typeface="현대하모니 L"/>
                        </a:rPr>
                        <a:t>작업</a:t>
                      </a:r>
                    </a:p>
                    <a:p>
                      <a:pPr rtl="0" fontAlgn="base" latinLnBrk="1"/>
                      <a:endParaRPr lang="ko-KR" altLang="en-US" sz="700" dirty="0">
                        <a:effectLst/>
                        <a:latin typeface="현대하모니 L"/>
                      </a:endParaRP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 latinLnBrk="1"/>
                      <a:endParaRPr lang="ko-KR" altLang="en-US" sz="700" dirty="0">
                        <a:effectLst/>
                        <a:latin typeface="현대하모니 L"/>
                      </a:endParaRPr>
                    </a:p>
                  </a:txBody>
                  <a:tcPr marL="8800" marR="8800" marT="880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8454104"/>
                  </a:ext>
                </a:extLst>
              </a:tr>
            </a:tbl>
          </a:graphicData>
        </a:graphic>
      </p:graphicFrame>
      <p:graphicFrame>
        <p:nvGraphicFramePr>
          <p:cNvPr id="3" name="표 3">
            <a:extLst>
              <a:ext uri="{FF2B5EF4-FFF2-40B4-BE49-F238E27FC236}">
                <a16:creationId xmlns:a16="http://schemas.microsoft.com/office/drawing/2014/main" id="{B6791FA7-0C3F-D852-87A3-921CAD487B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5501672"/>
              </p:ext>
            </p:extLst>
          </p:nvPr>
        </p:nvGraphicFramePr>
        <p:xfrm>
          <a:off x="5488939" y="2151432"/>
          <a:ext cx="2534922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7461">
                  <a:extLst>
                    <a:ext uri="{9D8B030D-6E8A-4147-A177-3AD203B41FA5}">
                      <a16:colId xmlns:a16="http://schemas.microsoft.com/office/drawing/2014/main" val="3258461993"/>
                    </a:ext>
                  </a:extLst>
                </a:gridCol>
                <a:gridCol w="1267461">
                  <a:extLst>
                    <a:ext uri="{9D8B030D-6E8A-4147-A177-3AD203B41FA5}">
                      <a16:colId xmlns:a16="http://schemas.microsoft.com/office/drawing/2014/main" val="16614078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mAP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34181"/>
                  </a:ext>
                </a:extLst>
              </a:tr>
              <a:tr h="33844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r>
                        <a:rPr lang="ko-KR" altLang="en-US" dirty="0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0.08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0532080"/>
                  </a:ext>
                </a:extLst>
              </a:tr>
              <a:tr h="33844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5</a:t>
                      </a:r>
                      <a:r>
                        <a:rPr lang="ko-KR" altLang="en-US" dirty="0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0.12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1572310"/>
                  </a:ext>
                </a:extLst>
              </a:tr>
              <a:tr h="33844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6</a:t>
                      </a:r>
                      <a:r>
                        <a:rPr lang="ko-KR" altLang="en-US" dirty="0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0.57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8983454"/>
                  </a:ext>
                </a:extLst>
              </a:tr>
              <a:tr h="33844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7</a:t>
                      </a:r>
                      <a:r>
                        <a:rPr lang="ko-KR" altLang="en-US" dirty="0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/>
                        <a:t>0.75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0539673"/>
                  </a:ext>
                </a:extLst>
              </a:tr>
              <a:tr h="33844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r>
                        <a:rPr lang="ko-KR" altLang="en-US" dirty="0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-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508227"/>
                  </a:ext>
                </a:extLst>
              </a:tr>
            </a:tbl>
          </a:graphicData>
        </a:graphic>
      </p:graphicFrame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3215651E-236D-50AE-B075-3562A3924D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747595"/>
              </p:ext>
            </p:extLst>
          </p:nvPr>
        </p:nvGraphicFramePr>
        <p:xfrm>
          <a:off x="8559799" y="2151432"/>
          <a:ext cx="2534922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7461">
                  <a:extLst>
                    <a:ext uri="{9D8B030D-6E8A-4147-A177-3AD203B41FA5}">
                      <a16:colId xmlns:a16="http://schemas.microsoft.com/office/drawing/2014/main" val="3258461993"/>
                    </a:ext>
                  </a:extLst>
                </a:gridCol>
                <a:gridCol w="1267461">
                  <a:extLst>
                    <a:ext uri="{9D8B030D-6E8A-4147-A177-3AD203B41FA5}">
                      <a16:colId xmlns:a16="http://schemas.microsoft.com/office/drawing/2014/main" val="16614078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mAP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34181"/>
                  </a:ext>
                </a:extLst>
              </a:tr>
              <a:tr h="33844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r>
                        <a:rPr lang="ko-KR" altLang="en-US" dirty="0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-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0532080"/>
                  </a:ext>
                </a:extLst>
              </a:tr>
              <a:tr h="33844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5</a:t>
                      </a:r>
                      <a:r>
                        <a:rPr lang="ko-KR" altLang="en-US" dirty="0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-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1572310"/>
                  </a:ext>
                </a:extLst>
              </a:tr>
              <a:tr h="33844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6</a:t>
                      </a:r>
                      <a:r>
                        <a:rPr lang="ko-KR" altLang="en-US" dirty="0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0.35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8983454"/>
                  </a:ext>
                </a:extLst>
              </a:tr>
              <a:tr h="33844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7</a:t>
                      </a:r>
                      <a:r>
                        <a:rPr lang="ko-KR" altLang="en-US" dirty="0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0.62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0539673"/>
                  </a:ext>
                </a:extLst>
              </a:tr>
              <a:tr h="33844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r>
                        <a:rPr lang="ko-KR" altLang="en-US" dirty="0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/>
                        <a:t>0.6</a:t>
                      </a:r>
                      <a:r>
                        <a:rPr lang="en-US" altLang="ko-KR" dirty="0"/>
                        <a:t>6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50822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C066C6E-42E6-77E9-5C85-0627E23E21DF}"/>
              </a:ext>
            </a:extLst>
          </p:cNvPr>
          <p:cNvSpPr txBox="1"/>
          <p:nvPr/>
        </p:nvSpPr>
        <p:spPr>
          <a:xfrm>
            <a:off x="6332220" y="1692963"/>
            <a:ext cx="1242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/>
              <a:t>중장비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A07759-EBA0-CC17-96A7-B4B945E91868}"/>
              </a:ext>
            </a:extLst>
          </p:cNvPr>
          <p:cNvSpPr txBox="1"/>
          <p:nvPr/>
        </p:nvSpPr>
        <p:spPr>
          <a:xfrm>
            <a:off x="9418320" y="1692963"/>
            <a:ext cx="1242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/>
              <a:t>작업자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79693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469</Words>
  <Application>Microsoft Office PowerPoint</Application>
  <PresentationFormat>와이드스크린</PresentationFormat>
  <Paragraphs>157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맑은 고딕</vt:lpstr>
      <vt:lpstr>현대하모니 L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Freshman</dc:creator>
  <cp:lastModifiedBy>Freshman</cp:lastModifiedBy>
  <cp:revision>83</cp:revision>
  <dcterms:created xsi:type="dcterms:W3CDTF">2022-09-22T01:37:08Z</dcterms:created>
  <dcterms:modified xsi:type="dcterms:W3CDTF">2022-09-26T01:17:23Z</dcterms:modified>
</cp:coreProperties>
</file>